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331" r:id="rId2"/>
    <p:sldId id="332" r:id="rId3"/>
    <p:sldId id="335" r:id="rId4"/>
    <p:sldId id="336" r:id="rId5"/>
    <p:sldId id="337" r:id="rId6"/>
    <p:sldId id="359" r:id="rId7"/>
    <p:sldId id="339" r:id="rId8"/>
    <p:sldId id="340" r:id="rId9"/>
    <p:sldId id="360" r:id="rId10"/>
    <p:sldId id="505" r:id="rId11"/>
    <p:sldId id="506" r:id="rId12"/>
    <p:sldId id="508" r:id="rId13"/>
    <p:sldId id="507" r:id="rId14"/>
    <p:sldId id="509" r:id="rId15"/>
    <p:sldId id="537" r:id="rId16"/>
    <p:sldId id="511" r:id="rId17"/>
    <p:sldId id="512" r:id="rId18"/>
    <p:sldId id="513" r:id="rId19"/>
    <p:sldId id="533" r:id="rId20"/>
    <p:sldId id="534" r:id="rId21"/>
    <p:sldId id="415" r:id="rId22"/>
    <p:sldId id="514" r:id="rId23"/>
    <p:sldId id="515" r:id="rId24"/>
    <p:sldId id="516" r:id="rId25"/>
    <p:sldId id="517" r:id="rId26"/>
    <p:sldId id="538" r:id="rId27"/>
    <p:sldId id="519" r:id="rId28"/>
    <p:sldId id="504" r:id="rId29"/>
    <p:sldId id="416" r:id="rId30"/>
    <p:sldId id="520" r:id="rId31"/>
    <p:sldId id="503" r:id="rId32"/>
    <p:sldId id="521" r:id="rId33"/>
    <p:sldId id="522" r:id="rId34"/>
    <p:sldId id="523" r:id="rId35"/>
    <p:sldId id="524" r:id="rId36"/>
    <p:sldId id="526" r:id="rId37"/>
    <p:sldId id="525" r:id="rId38"/>
    <p:sldId id="527" r:id="rId39"/>
    <p:sldId id="528" r:id="rId40"/>
    <p:sldId id="536" r:id="rId41"/>
    <p:sldId id="529" r:id="rId42"/>
    <p:sldId id="530" r:id="rId43"/>
    <p:sldId id="535"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p:defaultTextStyle>
  <p:modifyVerifier cryptProviderType="rsaAES" cryptAlgorithmClass="hash" cryptAlgorithmType="typeAny" cryptAlgorithmSid="14" spinCount="100000" saltData="gI/qxPpr/L2zmjxMZ6nk8A==" hashData="gDqTXmQn8fsPEs9VP0F6rqhgroMsYL9tV5wL/Afj8rBe/VJ3d+HyklxggSR3+wwZ6+9gdZwYTGEiV01xvEIUoQ=="/>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5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E5E5E"/>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E5E5E"/>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5E5E5E"/>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60"/>
    <p:restoredTop sz="81737"/>
  </p:normalViewPr>
  <p:slideViewPr>
    <p:cSldViewPr snapToGrid="0">
      <p:cViewPr varScale="1">
        <p:scale>
          <a:sx n="68" d="100"/>
          <a:sy n="68" d="100"/>
        </p:scale>
        <p:origin x="2280" y="22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6308232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27573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37317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0057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49449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425572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s-ES" dirty="0"/>
              <a:t>El muestreo de varios puntos en un mismo subconjunto favorece la diversidad de los modelos, reduce la varianza, y ayuda a controlar el efecto de los valores extremos.</a:t>
            </a:r>
          </a:p>
          <a:p>
            <a:endParaRPr lang="es-ES_tradnl" dirty="0"/>
          </a:p>
        </p:txBody>
      </p:sp>
    </p:spTree>
    <p:extLst>
      <p:ext uri="{BB962C8B-B14F-4D97-AF65-F5344CB8AC3E}">
        <p14:creationId xmlns:p14="http://schemas.microsoft.com/office/powerpoint/2010/main" val="3593589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0569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CA2B9-4446-BF8F-7461-3C5CDB875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96F0D3-1541-2429-229E-C4A45F7ED6E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BBCE064-8D0E-84AF-5A4E-C19B1C280BDD}"/>
              </a:ext>
            </a:extLst>
          </p:cNvPr>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58575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3284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Su ventaja principal es que no requiere hipótesis sobre el mecanismo generador de los datos </a:t>
            </a:r>
          </a:p>
        </p:txBody>
      </p:sp>
    </p:spTree>
    <p:extLst>
      <p:ext uri="{BB962C8B-B14F-4D97-AF65-F5344CB8AC3E}">
        <p14:creationId xmlns:p14="http://schemas.microsoft.com/office/powerpoint/2010/main" val="4229951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El segundo es menos preciso, pero es mas fácil de calcular.</a:t>
            </a:r>
          </a:p>
        </p:txBody>
      </p:sp>
    </p:spTree>
    <p:extLst>
      <p:ext uri="{BB962C8B-B14F-4D97-AF65-F5344CB8AC3E}">
        <p14:creationId xmlns:p14="http://schemas.microsoft.com/office/powerpoint/2010/main" val="349491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43129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846683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4219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543579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94155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292635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899500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281183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Mencionar que el efecto de Alpha y lambda es similar a Lasso y Ridge en los efecto que hacen</a:t>
            </a:r>
          </a:p>
        </p:txBody>
      </p:sp>
    </p:spTree>
    <p:extLst>
      <p:ext uri="{BB962C8B-B14F-4D97-AF65-F5344CB8AC3E}">
        <p14:creationId xmlns:p14="http://schemas.microsoft.com/office/powerpoint/2010/main" val="2299814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72990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1494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s-ES_tradnl" dirty="0"/>
              <a:t>Aclarar que esto se puede trasladar a regresión</a:t>
            </a:r>
          </a:p>
        </p:txBody>
      </p:sp>
    </p:spTree>
    <p:extLst>
      <p:ext uri="{BB962C8B-B14F-4D97-AF65-F5344CB8AC3E}">
        <p14:creationId xmlns:p14="http://schemas.microsoft.com/office/powerpoint/2010/main" val="380511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7065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BF95A-6B26-4D02-7976-811178E1B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46AE7-79AA-8121-8095-B1E45CC377E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39F872D-AE28-2537-EABD-3BF5A44B8359}"/>
              </a:ext>
            </a:extLst>
          </p:cNvPr>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827900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37852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099924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prstGeom prst="rect">
            <a:avLst/>
          </a:prstGeom>
        </p:spPr>
        <p:txBody>
          <a:bodyPr/>
          <a:lstStyle/>
          <a:p>
            <a:r>
              <a:t>Presentation Title</a:t>
            </a:r>
          </a:p>
        </p:txBody>
      </p:sp>
      <p:sp>
        <p:nvSpPr>
          <p:cNvPr id="12"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16" name="Fact information"/>
          <p:cNvSpPr txBox="1">
            <a:spLocks noGrp="1"/>
          </p:cNvSpPr>
          <p:nvPr>
            <p:ph type="body" sz="quarter" idx="21"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 name="Attribution"/>
          <p:cNvSpPr txBox="1">
            <a:spLocks noGrp="1"/>
          </p:cNvSpPr>
          <p:nvPr>
            <p:ph type="body" sz="quarter" idx="21"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25"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257175" defTabSz="1160859">
              <a:lnSpc>
                <a:spcPct val="70000"/>
              </a:lnSpc>
              <a:defRPr sz="13300" b="1" i="1" spc="-532">
                <a:latin typeface="+mn-lt"/>
                <a:ea typeface="+mn-ea"/>
                <a:cs typeface="+mn-cs"/>
                <a:sym typeface="Graphik"/>
              </a:defRPr>
            </a:lvl2pPr>
            <a:lvl3pPr marL="714375" indent="200025" defTabSz="1160859">
              <a:lnSpc>
                <a:spcPct val="70000"/>
              </a:lnSpc>
              <a:defRPr sz="13300" b="1" i="1" spc="-532">
                <a:latin typeface="+mn-lt"/>
                <a:ea typeface="+mn-ea"/>
                <a:cs typeface="+mn-cs"/>
                <a:sym typeface="Graphik"/>
              </a:defRPr>
            </a:lvl3pPr>
            <a:lvl4pPr marL="714375" indent="657225" defTabSz="1160859">
              <a:lnSpc>
                <a:spcPct val="70000"/>
              </a:lnSpc>
              <a:defRPr sz="13300" b="1" i="1" spc="-532">
                <a:latin typeface="+mn-lt"/>
                <a:ea typeface="+mn-ea"/>
                <a:cs typeface="+mn-cs"/>
                <a:sym typeface="Graphik"/>
              </a:defRPr>
            </a:lvl4pPr>
            <a:lvl5pPr marL="714375" indent="111442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33" name="High angle view of a pink inflatable raft in a pool"/>
          <p:cNvSpPr>
            <a:spLocks noGrp="1"/>
          </p:cNvSpPr>
          <p:nvPr>
            <p:ph type="pic" idx="21"/>
          </p:nvPr>
        </p:nvSpPr>
        <p:spPr>
          <a:xfrm>
            <a:off x="5867400" y="0"/>
            <a:ext cx="20573997" cy="13715999"/>
          </a:xfrm>
          <a:prstGeom prst="rect">
            <a:avLst/>
          </a:prstGeom>
        </p:spPr>
        <p:txBody>
          <a:bodyPr lIns="91439" tIns="45719" rIns="91439" bIns="45719">
            <a:noAutofit/>
          </a:bodyPr>
          <a:lstStyle/>
          <a:p>
            <a:endParaRPr/>
          </a:p>
        </p:txBody>
      </p:sp>
      <p:sp>
        <p:nvSpPr>
          <p:cNvPr id="134" name="Palm trees against a pink and purple sky after sunset"/>
          <p:cNvSpPr>
            <a:spLocks noGrp="1"/>
          </p:cNvSpPr>
          <p:nvPr>
            <p:ph type="pic" sz="half" idx="22"/>
          </p:nvPr>
        </p:nvSpPr>
        <p:spPr>
          <a:xfrm>
            <a:off x="-1" y="-1159934"/>
            <a:ext cx="12065001" cy="9050868"/>
          </a:xfrm>
          <a:prstGeom prst="rect">
            <a:avLst/>
          </a:prstGeom>
        </p:spPr>
        <p:txBody>
          <a:bodyPr lIns="91439" tIns="45719" rIns="91439" bIns="45719">
            <a:noAutofit/>
          </a:bodyPr>
          <a:lstStyle/>
          <a:p>
            <a:endParaRPr/>
          </a:p>
        </p:txBody>
      </p:sp>
      <p:sp>
        <p:nvSpPr>
          <p:cNvPr id="135" name="A pink inflatable ring floating in a pool"/>
          <p:cNvSpPr>
            <a:spLocks noGrp="1"/>
          </p:cNvSpPr>
          <p:nvPr>
            <p:ph type="pic" sz="half" idx="23"/>
          </p:nvPr>
        </p:nvSpPr>
        <p:spPr>
          <a:xfrm>
            <a:off x="-1" y="6326054"/>
            <a:ext cx="12065001" cy="8043335"/>
          </a:xfrm>
          <a:prstGeom prst="rect">
            <a:avLst/>
          </a:prstGeom>
        </p:spPr>
        <p:txBody>
          <a:bodyPr lIns="91439" tIns="45719" rIns="91439" bIns="45719">
            <a:noAutofit/>
          </a:bodyPr>
          <a:lstStyle/>
          <a:p>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43" name="Miami Beach palm trees against a pink sky after sunset with art deco buildings in the background"/>
          <p:cNvSpPr>
            <a:spLocks noGrp="1"/>
          </p:cNvSpPr>
          <p:nvPr>
            <p:ph type="pic" idx="21"/>
          </p:nvPr>
        </p:nvSpPr>
        <p:spPr>
          <a:xfrm>
            <a:off x="-368300" y="-482600"/>
            <a:ext cx="25133300" cy="16752711"/>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0" name="Low angle view of a building and palm trees under a bright sky"/>
          <p:cNvSpPr>
            <a:spLocks noGrp="1"/>
          </p:cNvSpPr>
          <p:nvPr>
            <p:ph type="pic" idx="21"/>
          </p:nvPr>
        </p:nvSpPr>
        <p:spPr>
          <a:xfrm>
            <a:off x="-254000" y="-3937000"/>
            <a:ext cx="24980900" cy="18739909"/>
          </a:xfrm>
          <a:prstGeom prst="rect">
            <a:avLst/>
          </a:prstGeom>
        </p:spPr>
        <p:txBody>
          <a:bodyPr lIns="91439" tIns="45719" rIns="91439" bIns="45719">
            <a:noAutofit/>
          </a:bodyPr>
          <a:lstStyle/>
          <a:p>
            <a:endParaRPr/>
          </a:p>
        </p:txBody>
      </p:sp>
      <p:sp>
        <p:nvSpPr>
          <p:cNvPr id="21"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2"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31" name="Low angle view of a palm tree with Dubai’s skyscrapers in the background"/>
          <p:cNvSpPr>
            <a:spLocks noGrp="1"/>
          </p:cNvSpPr>
          <p:nvPr>
            <p:ph type="pic" idx="21"/>
          </p:nvPr>
        </p:nvSpPr>
        <p:spPr>
          <a:xfrm>
            <a:off x="14033251" y="-897806"/>
            <a:ext cx="10349536" cy="15511609"/>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1"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42"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43"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a:t>
            </a:r>
          </a:p>
        </p:txBody>
      </p:sp>
      <p:sp>
        <p:nvSpPr>
          <p:cNvPr id="44"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5"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6" name="Slide Number"/>
          <p:cNvSpPr txBox="1">
            <a:spLocks noGrp="1"/>
          </p:cNvSpPr>
          <p:nvPr>
            <p:ph type="sldNum" sz="quarter" idx="2"/>
          </p:nvPr>
        </p:nvSpPr>
        <p:spPr>
          <a:xfrm>
            <a:off x="22793706" y="12981031"/>
            <a:ext cx="361189" cy="4041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54"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55" name="Body Level One…"/>
          <p:cNvSpPr txBox="1">
            <a:spLocks noGrp="1"/>
          </p:cNvSpPr>
          <p:nvPr>
            <p:ph type="body" idx="1" hasCustomPrompt="1"/>
          </p:nvPr>
        </p:nvSpPr>
        <p:spPr>
          <a:xfrm>
            <a:off x="1295400" y="5270500"/>
            <a:ext cx="21869400" cy="7135317"/>
          </a:xfrm>
          <a:prstGeom prst="rect">
            <a:avLst/>
          </a:prstGeom>
        </p:spPr>
        <p:txBody>
          <a:bodyPr numCol="2" spcCol="1093469"/>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 name="Rectangle"/>
          <p:cNvSpPr/>
          <p:nvPr/>
        </p:nvSpPr>
        <p:spPr>
          <a:xfrm>
            <a:off x="-1" y="1270000"/>
            <a:ext cx="24384001" cy="12446000"/>
          </a:xfrm>
          <a:prstGeom prst="rect">
            <a:avLst/>
          </a:prstGeom>
          <a:solidFill>
            <a:srgbClr val="FFFFFF">
              <a:alpha val="90149"/>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64" name="A blue and white director’s chair beside a pool with a floating blue inflatable ring"/>
          <p:cNvSpPr>
            <a:spLocks noGrp="1"/>
          </p:cNvSpPr>
          <p:nvPr>
            <p:ph type="pic" idx="21"/>
          </p:nvPr>
        </p:nvSpPr>
        <p:spPr>
          <a:xfrm>
            <a:off x="14034290" y="-250431"/>
            <a:ext cx="10358781" cy="14229560"/>
          </a:xfrm>
          <a:prstGeom prst="rect">
            <a:avLst/>
          </a:prstGeom>
        </p:spPr>
        <p:txBody>
          <a:bodyPr lIns="91439" tIns="45719" rIns="91439" bIns="45719">
            <a:noAutofit/>
          </a:bodyPr>
          <a:lstStyle/>
          <a:p>
            <a:endParaRPr/>
          </a:p>
        </p:txBody>
      </p:sp>
      <p:sp>
        <p:nvSpPr>
          <p:cNvPr id="65"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6" name="Author and Date"/>
          <p:cNvSpPr txBox="1">
            <a:spLocks noGrp="1"/>
          </p:cNvSpPr>
          <p:nvPr>
            <p:ph type="body" sz="quarter" idx="22" hasCustomPrompt="1"/>
          </p:nvPr>
        </p:nvSpPr>
        <p:spPr>
          <a:xfrm>
            <a:off x="1295400" y="12955885"/>
            <a:ext cx="114427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67"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68" name="Slide Subtitle"/>
          <p:cNvSpPr txBox="1">
            <a:spLocks noGrp="1"/>
          </p:cNvSpPr>
          <p:nvPr>
            <p:ph type="body" sz="quarter" idx="23"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85"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86" name="Slide Subtitle"/>
          <p:cNvSpPr txBox="1">
            <a:spLocks noGrp="1"/>
          </p:cNvSpPr>
          <p:nvPr>
            <p:ph type="body" sz="quarter" idx="22" hasCustomPrompt="1"/>
          </p:nvPr>
        </p:nvSpPr>
        <p:spPr>
          <a:xfrm>
            <a:off x="1295400" y="3543455"/>
            <a:ext cx="21869400" cy="694056"/>
          </a:xfrm>
          <a:prstGeom prst="rect">
            <a:avLst/>
          </a:prstGeom>
        </p:spPr>
        <p:txBody>
          <a:bodyPr/>
          <a:lstStyle/>
          <a:p>
            <a:r>
              <a:t>Slide Subtitle </a:t>
            </a:r>
          </a:p>
        </p:txBody>
      </p:sp>
      <p:sp>
        <p:nvSpPr>
          <p:cNvPr id="87"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Rectangle"/>
          <p:cNvSpPr/>
          <p:nvPr/>
        </p:nvSpPr>
        <p:spPr>
          <a:xfrm>
            <a:off x="-1" y="1270000"/>
            <a:ext cx="24384001" cy="12446000"/>
          </a:xfrm>
          <a:prstGeom prst="rect">
            <a:avLst/>
          </a:prstGeom>
          <a:solidFill>
            <a:srgbClr val="FFFFFF">
              <a:alpha val="85000"/>
            </a:srgbClr>
          </a:solidFill>
          <a:ln w="12700">
            <a:miter lim="400000"/>
          </a:ln>
        </p:spPr>
        <p:txBody>
          <a:bodyPr lIns="50800" tIns="50800" rIns="50800" bIns="50800" anchor="ctr"/>
          <a:lstStyle/>
          <a:p>
            <a:pPr>
              <a:lnSpc>
                <a:spcPct val="100000"/>
              </a:lnSpc>
              <a:spcBef>
                <a:spcPts val="0"/>
              </a:spcBef>
              <a:tabLst/>
              <a:defRPr sz="2200" spc="-44">
                <a:solidFill>
                  <a:srgbClr val="FFFFFF"/>
                </a:solidFill>
                <a:latin typeface="Graphik-SemiboldItalic"/>
                <a:ea typeface="Graphik-SemiboldItalic"/>
                <a:cs typeface="Graphik-SemiboldItalic"/>
                <a:sym typeface="Graphik Semibold"/>
              </a:defRPr>
            </a:pPr>
            <a:endParaRPr/>
          </a:p>
        </p:txBody>
      </p:sp>
      <p:sp>
        <p:nvSpPr>
          <p:cNvPr id="96" name="Author and Date"/>
          <p:cNvSpPr txBox="1">
            <a:spLocks noGrp="1"/>
          </p:cNvSpPr>
          <p:nvPr>
            <p:ph type="body" sz="quarter" idx="21" hasCustomPrompt="1"/>
          </p:nvPr>
        </p:nvSpPr>
        <p:spPr>
          <a:xfrm>
            <a:off x="1295400" y="12955885"/>
            <a:ext cx="21869400" cy="429261"/>
          </a:xfrm>
          <a:prstGeom prst="rect">
            <a:avLst/>
          </a:prstGeom>
        </p:spPr>
        <p:txBody>
          <a:bodyPr/>
          <a:lstStyle>
            <a:lvl1pPr defTabSz="584200">
              <a:spcBef>
                <a:spcPts val="3200"/>
              </a:spcBef>
              <a:defRPr sz="2000" spc="-59">
                <a:latin typeface="Graphik-Medium"/>
                <a:ea typeface="Graphik-Medium"/>
                <a:cs typeface="Graphik-Medium"/>
                <a:sym typeface="Graphik Medium"/>
              </a:defRPr>
            </a:lvl1pPr>
          </a:lstStyle>
          <a:p>
            <a:r>
              <a:t>Author and Date</a:t>
            </a:r>
          </a:p>
        </p:txBody>
      </p:sp>
      <p:sp>
        <p:nvSpPr>
          <p:cNvPr id="97" name="Agenda Subtitle"/>
          <p:cNvSpPr txBox="1">
            <a:spLocks noGrp="1"/>
          </p:cNvSpPr>
          <p:nvPr>
            <p:ph type="body" sz="quarter" idx="22" hasCustomPrompt="1"/>
          </p:nvPr>
        </p:nvSpPr>
        <p:spPr>
          <a:xfrm>
            <a:off x="1295400" y="3543455"/>
            <a:ext cx="21869400" cy="694056"/>
          </a:xfrm>
          <a:prstGeom prst="rect">
            <a:avLst/>
          </a:prstGeom>
        </p:spPr>
        <p:txBody>
          <a:bodyPr/>
          <a:lstStyle/>
          <a:p>
            <a:r>
              <a:t>Agenda Subtitle</a:t>
            </a:r>
          </a:p>
        </p:txBody>
      </p:sp>
      <p:sp>
        <p:nvSpPr>
          <p:cNvPr id="98"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99"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3" name="Body Level One…"/>
          <p:cNvSpPr txBox="1">
            <a:spLocks noGrp="1"/>
          </p:cNvSpPr>
          <p:nvPr>
            <p:ph type="body" idx="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22797516" y="12979146"/>
            <a:ext cx="361189" cy="404115"/>
          </a:xfrm>
          <a:prstGeom prst="rect">
            <a:avLst/>
          </a:prstGeom>
          <a:ln w="12700">
            <a:miter lim="400000"/>
          </a:ln>
        </p:spPr>
        <p:txBody>
          <a:bodyPr wrap="none" lIns="50800" tIns="50800" rIns="50800" bIns="50800" anchor="b">
            <a:spAutoFit/>
          </a:bodyPr>
          <a:lstStyle>
            <a:lvl1pPr defTabSz="3428914">
              <a:lnSpc>
                <a:spcPct val="100000"/>
              </a:lnSpc>
              <a:spcBef>
                <a:spcPts val="0"/>
              </a:spcBef>
              <a:tabLst/>
              <a:defRPr sz="1800" spc="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457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914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1371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18288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22860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27432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32004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365760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p:bodyStyle>
    <p:otherStyle>
      <a:lvl1pPr marL="0" marR="0" indent="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1pPr>
      <a:lvl2pPr marL="0" marR="0" indent="457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2pPr>
      <a:lvl3pPr marL="0" marR="0" indent="914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3pPr>
      <a:lvl4pPr marL="0" marR="0" indent="1371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4pPr>
      <a:lvl5pPr marL="0" marR="0" indent="18288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5pPr>
      <a:lvl6pPr marL="0" marR="0" indent="22860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6pPr>
      <a:lvl7pPr marL="0" marR="0" indent="27432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7pPr>
      <a:lvl8pPr marL="0" marR="0" indent="32004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8pPr>
      <a:lvl9pPr marL="0" marR="0" indent="3657600" algn="ctr" defTabSz="3428914"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5.png"/><Relationship Id="rId5" Type="http://schemas.openxmlformats.org/officeDocument/2006/relationships/image" Target="../media/image17.png"/><Relationship Id="rId10" Type="http://schemas.openxmlformats.org/officeDocument/2006/relationships/image" Target="../media/image24.svg"/><Relationship Id="rId4" Type="http://schemas.openxmlformats.org/officeDocument/2006/relationships/image" Target="../media/image16.svg"/><Relationship Id="rId9" Type="http://schemas.openxmlformats.org/officeDocument/2006/relationships/image" Target="../media/image23.png"/><Relationship Id="rId14" Type="http://schemas.openxmlformats.org/officeDocument/2006/relationships/image" Target="../media/image2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8.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7.png"/><Relationship Id="rId5" Type="http://schemas.openxmlformats.org/officeDocument/2006/relationships/image" Target="../media/image17.png"/><Relationship Id="rId10" Type="http://schemas.openxmlformats.org/officeDocument/2006/relationships/image" Target="../media/image24.svg"/><Relationship Id="rId4" Type="http://schemas.openxmlformats.org/officeDocument/2006/relationships/image" Target="../media/image16.svg"/><Relationship Id="rId9" Type="http://schemas.openxmlformats.org/officeDocument/2006/relationships/image" Target="../media/image23.png"/><Relationship Id="rId14" Type="http://schemas.openxmlformats.org/officeDocument/2006/relationships/image" Target="../media/image30.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2.png"/><Relationship Id="rId7"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2.png"/><Relationship Id="rId7" Type="http://schemas.openxmlformats.org/officeDocument/2006/relationships/image" Target="../media/image20.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3.png"/><Relationship Id="rId17" Type="http://schemas.openxmlformats.org/officeDocument/2006/relationships/image" Target="../media/image480.png"/><Relationship Id="rId2" Type="http://schemas.openxmlformats.org/officeDocument/2006/relationships/notesSlide" Target="../notesSlides/notesSlide22.xml"/><Relationship Id="rId16" Type="http://schemas.openxmlformats.org/officeDocument/2006/relationships/image" Target="../media/image470.png"/><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image" Target="../media/image420.png"/><Relationship Id="rId5" Type="http://schemas.openxmlformats.org/officeDocument/2006/relationships/image" Target="../media/image37.png"/><Relationship Id="rId15" Type="http://schemas.openxmlformats.org/officeDocument/2006/relationships/image" Target="../media/image460.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0.png"/><Relationship Id="rId14" Type="http://schemas.openxmlformats.org/officeDocument/2006/relationships/image" Target="../media/image45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xgboost.readthedocs.io/en/stable/"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lightgbm.readthedocs.io/en/stable/"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Introducción"/>
          <p:cNvSpPr txBox="1">
            <a:spLocks noGrp="1"/>
          </p:cNvSpPr>
          <p:nvPr>
            <p:ph type="title"/>
          </p:nvPr>
        </p:nvSpPr>
        <p:spPr>
          <a:xfrm>
            <a:off x="4894830" y="2546014"/>
            <a:ext cx="18326247" cy="4699001"/>
          </a:xfrm>
          <a:prstGeom prst="rect">
            <a:avLst/>
          </a:prstGeom>
        </p:spPr>
        <p:txBody>
          <a:bodyPr>
            <a:normAutofit/>
          </a:bodyPr>
          <a:lstStyle>
            <a:lvl1pPr>
              <a:defRPr>
                <a:solidFill>
                  <a:srgbClr val="FFFFFF"/>
                </a:solidFill>
              </a:defRPr>
            </a:lvl1pPr>
          </a:lstStyle>
          <a:p>
            <a:r>
              <a:rPr lang="es-ES_tradnl" dirty="0">
                <a:solidFill>
                  <a:schemeClr val="tx1"/>
                </a:solidFill>
              </a:rPr>
              <a:t>Métodos de ensamble</a:t>
            </a:r>
          </a:p>
        </p:txBody>
      </p:sp>
      <p:sp>
        <p:nvSpPr>
          <p:cNvPr id="161" name="Aprendizaje de Maquina I - CEIA - FIUBA"/>
          <p:cNvSpPr txBox="1">
            <a:spLocks noGrp="1"/>
          </p:cNvSpPr>
          <p:nvPr>
            <p:ph type="body" sz="quarter" idx="1"/>
          </p:nvPr>
        </p:nvSpPr>
        <p:spPr>
          <a:xfrm>
            <a:off x="4894830" y="7417416"/>
            <a:ext cx="18326247" cy="1402242"/>
          </a:xfrm>
          <a:prstGeom prst="rect">
            <a:avLst/>
          </a:prstGeom>
        </p:spPr>
        <p:txBody>
          <a:bodyPr/>
          <a:lstStyle>
            <a:lvl1pPr>
              <a:defRPr>
                <a:solidFill>
                  <a:srgbClr val="FFFFFF"/>
                </a:solidFill>
              </a:defRPr>
            </a:lvl1pPr>
          </a:lstStyle>
          <a:p>
            <a:r>
              <a:rPr lang="es-ES_tradnl" dirty="0">
                <a:solidFill>
                  <a:schemeClr val="tx1"/>
                </a:solidFill>
              </a:rPr>
              <a:t>Aprendizaje de Maquina - CEIA - FIUBA </a:t>
            </a:r>
          </a:p>
        </p:txBody>
      </p:sp>
      <p:sp>
        <p:nvSpPr>
          <p:cNvPr id="163" name="Dr. Ing. Facundo Adrián Lucianna"/>
          <p:cNvSpPr txBox="1"/>
          <p:nvPr/>
        </p:nvSpPr>
        <p:spPr>
          <a:xfrm>
            <a:off x="1502215" y="11391254"/>
            <a:ext cx="18326247" cy="2088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584200">
              <a:lnSpc>
                <a:spcPct val="100000"/>
              </a:lnSpc>
              <a:spcBef>
                <a:spcPts val="3300"/>
              </a:spcBef>
              <a:tabLst/>
              <a:defRPr sz="4000" spc="0">
                <a:solidFill>
                  <a:srgbClr val="FFFFFF"/>
                </a:solidFill>
                <a:latin typeface="Graphik-SemiboldItalic"/>
                <a:ea typeface="Graphik-SemiboldItalic"/>
                <a:cs typeface="Graphik-SemiboldItalic"/>
                <a:sym typeface="Graphik Semibold"/>
              </a:defRPr>
            </a:lvl1pPr>
          </a:lstStyle>
          <a:p>
            <a:r>
              <a:rPr lang="es-ES_tradnl" dirty="0">
                <a:solidFill>
                  <a:schemeClr val="tx1"/>
                </a:solidFill>
              </a:rPr>
              <a:t>Dr. Ing. Facundo Adrián Lucianna</a:t>
            </a:r>
          </a:p>
          <a:p>
            <a:r>
              <a:rPr lang="es-ES_tradnl" dirty="0">
                <a:solidFill>
                  <a:schemeClr val="tx1"/>
                </a:solidFill>
              </a:rPr>
              <a:t>Esp. Lic. María Carina Roldán</a:t>
            </a:r>
          </a:p>
        </p:txBody>
      </p:sp>
      <p:pic>
        <p:nvPicPr>
          <p:cNvPr id="2" name="Picture 1">
            <a:extLst>
              <a:ext uri="{FF2B5EF4-FFF2-40B4-BE49-F238E27FC236}">
                <a16:creationId xmlns:a16="http://schemas.microsoft.com/office/drawing/2014/main" id="{EC7EF714-3C65-351E-394B-812CA71A969A}"/>
              </a:ext>
            </a:extLst>
          </p:cNvPr>
          <p:cNvPicPr>
            <a:picLocks noChangeAspect="1"/>
          </p:cNvPicPr>
          <p:nvPr/>
        </p:nvPicPr>
        <p:blipFill>
          <a:blip r:embed="rId2"/>
          <a:stretch>
            <a:fillRect/>
          </a:stretch>
        </p:blipFill>
        <p:spPr>
          <a:xfrm>
            <a:off x="1502215" y="5403850"/>
            <a:ext cx="2895600" cy="2908300"/>
          </a:xfrm>
          <a:prstGeom prst="rect">
            <a:avLst/>
          </a:prstGeom>
        </p:spPr>
      </p:pic>
    </p:spTree>
    <p:extLst>
      <p:ext uri="{BB962C8B-B14F-4D97-AF65-F5344CB8AC3E}">
        <p14:creationId xmlns:p14="http://schemas.microsoft.com/office/powerpoint/2010/main" val="133949382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1502916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sz="4100" b="1" dirty="0">
                <a:solidFill>
                  <a:srgbClr val="CF53F2"/>
                </a:solidFill>
              </a:rPr>
              <a:t>¿Qué son?</a:t>
            </a:r>
          </a:p>
          <a:p>
            <a:pPr>
              <a:defRPr sz="4600">
                <a:latin typeface="Graphik Compact Regular"/>
                <a:ea typeface="Graphik Compact Regular"/>
                <a:cs typeface="Graphik Compact Regular"/>
                <a:sym typeface="Graphik Compact Regular"/>
              </a:defRPr>
            </a:pPr>
            <a:r>
              <a:rPr lang="es-ES" sz="4100" i="1" dirty="0"/>
              <a:t>En 1906, el estadístico Sir Francis Galton visitó una feria rural en Inglaterra donde se celebraba un concurso para adivinar el peso de un buey en exhibición. Se realizaron 800 estimaciones y, aunque las respuestas individuales variaron enormemente, tanto la media como la mediana de todas ellas resultaron estar a menos del 1% del peso real del animal. </a:t>
            </a:r>
            <a:endParaRPr lang="es-ES_tradnl" sz="4100" i="1" dirty="0"/>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10</a:t>
            </a:fld>
            <a:endParaRPr lang="en-US" sz="2800" dirty="0"/>
          </a:p>
        </p:txBody>
      </p:sp>
      <p:sp>
        <p:nvSpPr>
          <p:cNvPr id="4" name="Las redes neuronales originalmente se plantean como algoritmos matemáticos que tratan de imitar los cálculos complejos que tienen lugar en el cerebro.…">
            <a:extLst>
              <a:ext uri="{FF2B5EF4-FFF2-40B4-BE49-F238E27FC236}">
                <a16:creationId xmlns:a16="http://schemas.microsoft.com/office/drawing/2014/main" id="{24B0C2DD-4D67-8BFD-BB70-673DEB006AAB}"/>
              </a:ext>
            </a:extLst>
          </p:cNvPr>
          <p:cNvSpPr txBox="1">
            <a:spLocks/>
          </p:cNvSpPr>
          <p:nvPr/>
        </p:nvSpPr>
        <p:spPr>
          <a:xfrm>
            <a:off x="17344918" y="5229814"/>
            <a:ext cx="6532033" cy="2233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Autofit/>
          </a:bodyPr>
          <a:lstStyle>
            <a:lvl1pPr marL="0" marR="0" indent="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1pPr>
            <a:lvl2pPr marL="0" marR="0" indent="4572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2pPr>
            <a:lvl3pPr marL="0" marR="0" indent="9144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3pPr>
            <a:lvl4pPr marL="0" marR="0" indent="13716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4pPr>
            <a:lvl5pPr marL="0" marR="0" indent="1828800" algn="l" defTabSz="584200" rtl="0" latinLnBrk="0">
              <a:lnSpc>
                <a:spcPct val="100000"/>
              </a:lnSpc>
              <a:spcBef>
                <a:spcPts val="3300"/>
              </a:spcBef>
              <a:spcAft>
                <a:spcPts val="0"/>
              </a:spcAft>
              <a:buClrTx/>
              <a:buSzTx/>
              <a:buFontTx/>
              <a:buNone/>
              <a:tabLst/>
              <a:defRPr sz="4000" b="0" i="0" u="none" strike="noStrike" cap="none" spc="0" baseline="0">
                <a:solidFill>
                  <a:srgbClr val="000000"/>
                </a:solidFill>
                <a:uFillTx/>
                <a:latin typeface="Graphik-SemiboldItalic"/>
                <a:ea typeface="Graphik-SemiboldItalic"/>
                <a:cs typeface="Graphik-SemiboldItalic"/>
                <a:sym typeface="Graphik Semibold"/>
              </a:defRPr>
            </a:lvl5pPr>
            <a:lvl6pPr marL="0" marR="0" indent="22860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6pPr>
            <a:lvl7pPr marL="0" marR="0" indent="27432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7pPr>
            <a:lvl8pPr marL="0" marR="0" indent="32004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8pPr>
            <a:lvl9pPr marL="0" marR="0" indent="365760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SemiboldItalic"/>
                <a:ea typeface="Graphik-SemiboldItalic"/>
                <a:cs typeface="Graphik-SemiboldItalic"/>
                <a:sym typeface="Graphik Semibold"/>
              </a:defRPr>
            </a:lvl9pPr>
          </a:lstStyle>
          <a:p>
            <a:pPr hangingPunct="1">
              <a:defRPr sz="4600">
                <a:latin typeface="Graphik Compact Regular"/>
                <a:ea typeface="Graphik Compact Regular"/>
                <a:cs typeface="Graphik Compact Regular"/>
                <a:sym typeface="Graphik Compact Regular"/>
              </a:defRPr>
            </a:pPr>
            <a:r>
              <a:rPr lang="en-US" sz="4400" b="1" dirty="0">
                <a:solidFill>
                  <a:srgbClr val="CF53F2"/>
                </a:solidFill>
                <a:latin typeface="Graphik Compact Regular"/>
                <a:ea typeface="Graphik Compact Regular"/>
                <a:cs typeface="Graphik Compact Regular"/>
                <a:sym typeface="Graphik Compact Regular"/>
              </a:rPr>
              <a:t>Wisdom of the crowd </a:t>
            </a:r>
            <a:r>
              <a:rPr lang="es-ES_tradnl" sz="4400" b="1" dirty="0">
                <a:solidFill>
                  <a:srgbClr val="CF53F2"/>
                </a:solidFill>
                <a:latin typeface="Graphik Compact Regular"/>
                <a:ea typeface="Graphik Compact Regular"/>
                <a:cs typeface="Graphik Compact Regular"/>
                <a:sym typeface="Graphik Compact Regular"/>
              </a:rPr>
              <a:t>(Sabiduría de la multitud)</a:t>
            </a:r>
          </a:p>
        </p:txBody>
      </p:sp>
      <p:cxnSp>
        <p:nvCxnSpPr>
          <p:cNvPr id="6" name="Straight Arrow Connector 5">
            <a:extLst>
              <a:ext uri="{FF2B5EF4-FFF2-40B4-BE49-F238E27FC236}">
                <a16:creationId xmlns:a16="http://schemas.microsoft.com/office/drawing/2014/main" id="{4E92C989-77A6-76B6-1158-ED2027C8AE88}"/>
              </a:ext>
            </a:extLst>
          </p:cNvPr>
          <p:cNvCxnSpPr>
            <a:cxnSpLocks/>
          </p:cNvCxnSpPr>
          <p:nvPr/>
        </p:nvCxnSpPr>
        <p:spPr>
          <a:xfrm>
            <a:off x="16533845" y="5980922"/>
            <a:ext cx="652452" cy="0"/>
          </a:xfrm>
          <a:prstGeom prst="straightConnector1">
            <a:avLst/>
          </a:prstGeom>
          <a:noFill/>
          <a:ln w="57150" cap="flat">
            <a:solidFill>
              <a:srgbClr val="CF53F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55E9317E-B369-544E-0816-AE1C1C03CFF9}"/>
              </a:ext>
            </a:extLst>
          </p:cNvPr>
          <p:cNvSpPr/>
          <p:nvPr/>
        </p:nvSpPr>
        <p:spPr>
          <a:xfrm>
            <a:off x="1295400" y="9083979"/>
            <a:ext cx="22030267" cy="3180358"/>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Si trasladamos esta idea a Machine </a:t>
            </a:r>
            <a:r>
              <a:rPr kumimoji="0" lang="es-ES_tradnl" sz="4000" i="0" u="none" strike="noStrike" cap="none" spc="-44" normalizeH="0" baseline="0" dirty="0" err="1">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Learning</a:t>
            </a: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 observamos que al promediar la salida de un conjunto de predictores es muy probable obtener un mejor rendimiento que al considerar la salida de uno solo.</a:t>
            </a:r>
          </a:p>
          <a:p>
            <a:pPr marL="0" marR="0" indent="0" algn="ctr" defTabSz="821531" rtl="0" fontAlgn="auto" latinLnBrk="0" hangingPunct="0">
              <a:lnSpc>
                <a:spcPct val="100000"/>
              </a:lnSpc>
              <a:spcBef>
                <a:spcPts val="0"/>
              </a:spcBef>
              <a:spcAft>
                <a:spcPts val="0"/>
              </a:spcAft>
              <a:buClrTx/>
              <a:buSzTx/>
              <a:buFontTx/>
              <a:buNone/>
              <a:tabLst/>
            </a:pPr>
            <a:endPar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endParaRPr>
          </a:p>
          <a:p>
            <a:pPr marL="0" marR="0" indent="0" algn="ctr" defTabSz="821531" rtl="0" fontAlgn="auto" latinLnBrk="0" hangingPunct="0">
              <a:lnSpc>
                <a:spcPct val="100000"/>
              </a:lnSpc>
              <a:spcBef>
                <a:spcPts val="0"/>
              </a:spcBef>
              <a:spcAft>
                <a:spcPts val="0"/>
              </a:spcAft>
              <a:buClrTx/>
              <a:buSzTx/>
              <a:buFontTx/>
              <a:buNone/>
              <a:tabLst/>
            </a:pP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Dado que a un grupo de predictores se le conoce como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ensamble</a:t>
            </a: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 a esta técnica se le denomina </a:t>
            </a:r>
            <a:r>
              <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Métodos de Ensamble</a:t>
            </a:r>
            <a:r>
              <a:rPr kumimoji="0" lang="es-ES_tradnl" sz="40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a:t>
            </a:r>
            <a:endParaRPr kumimoji="0" lang="es-ES_tradnl" sz="40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endParaRPr>
          </a:p>
        </p:txBody>
      </p:sp>
      <p:sp>
        <p:nvSpPr>
          <p:cNvPr id="5" name="Footer Placeholder 4">
            <a:extLst>
              <a:ext uri="{FF2B5EF4-FFF2-40B4-BE49-F238E27FC236}">
                <a16:creationId xmlns:a16="http://schemas.microsoft.com/office/drawing/2014/main" id="{02E665D4-EBCD-8A79-96A9-F84AD8B7C39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18643138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Métodos de ensamble</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95399" y="6621559"/>
            <a:ext cx="22030267" cy="5826374"/>
          </a:xfrm>
          <a:prstGeom prst="rect">
            <a:avLst/>
          </a:prstGeom>
        </p:spPr>
        <p:txBody>
          <a:bodyPr>
            <a:noAutofit/>
          </a:bodyPr>
          <a:lstStyle/>
          <a:p>
            <a:pPr>
              <a:defRPr sz="4600">
                <a:latin typeface="Graphik Compact Regular"/>
                <a:ea typeface="Graphik Compact Regular"/>
                <a:cs typeface="Graphik Compact Regular"/>
                <a:sym typeface="Graphik Compact Regular"/>
              </a:defRPr>
            </a:pPr>
            <a:r>
              <a:rPr lang="es-ES_tradnl" b="1" dirty="0">
                <a:solidFill>
                  <a:srgbClr val="CF53F2"/>
                </a:solidFill>
              </a:rPr>
              <a:t>¿Cuándo usarlos?</a:t>
            </a:r>
          </a:p>
          <a:p>
            <a:pPr>
              <a:defRPr sz="4600">
                <a:latin typeface="Graphik Compact Regular"/>
                <a:ea typeface="Graphik Compact Regular"/>
                <a:cs typeface="Graphik Compact Regular"/>
                <a:sym typeface="Graphik Compact Regular"/>
              </a:defRPr>
            </a:pPr>
            <a:r>
              <a:rPr lang="es-ES" dirty="0"/>
              <a:t>Es frecuente utilizar métodos de ensamble cuando las arquitecturas simples (conocidas como </a:t>
            </a:r>
            <a:r>
              <a:rPr lang="es-ES" i="1" dirty="0" err="1"/>
              <a:t>weak</a:t>
            </a:r>
            <a:r>
              <a:rPr lang="es-ES" i="1" dirty="0"/>
              <a:t> </a:t>
            </a:r>
            <a:r>
              <a:rPr lang="es-ES" i="1" dirty="0" err="1"/>
              <a:t>learners</a:t>
            </a:r>
            <a:r>
              <a:rPr lang="es-ES" dirty="0"/>
              <a:t>) no logran el rendimiento esperado. Para mejorar las métricas, combinamos estos predictores en un único modelo robusto.</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11</a:t>
            </a:fld>
            <a:endParaRPr lang="en-US" sz="2800" dirty="0"/>
          </a:p>
        </p:txBody>
      </p:sp>
      <p:sp>
        <p:nvSpPr>
          <p:cNvPr id="7" name="Rectangle 6">
            <a:extLst>
              <a:ext uri="{FF2B5EF4-FFF2-40B4-BE49-F238E27FC236}">
                <a16:creationId xmlns:a16="http://schemas.microsoft.com/office/drawing/2014/main" id="{55E9317E-B369-544E-0816-AE1C1C03CFF9}"/>
              </a:ext>
            </a:extLst>
          </p:cNvPr>
          <p:cNvSpPr/>
          <p:nvPr/>
        </p:nvSpPr>
        <p:spPr>
          <a:xfrm>
            <a:off x="1295399" y="3932582"/>
            <a:ext cx="22030267" cy="2226250"/>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6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Por ejemplo, podríamos entrenar un grupo de árboles de decisión, utilizando para cada uno un </a:t>
            </a:r>
            <a:r>
              <a:rPr kumimoji="0" lang="es-ES_tradnl" sz="46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subconjunto diferente </a:t>
            </a:r>
            <a:r>
              <a:rPr kumimoji="0" lang="es-ES_tradnl" sz="46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de los datos de entrenamiento. Luego, generamos predicciones con cada árbol individual y determinamos la clase final mediante una </a:t>
            </a:r>
            <a:r>
              <a:rPr kumimoji="0" lang="es-ES_tradnl" sz="4600" b="1"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votación mayoritaria</a:t>
            </a:r>
            <a:r>
              <a:rPr kumimoji="0" lang="es-ES_tradnl" sz="4600" i="0" u="none" strike="noStrike" cap="none" spc="-44" normalizeH="0" baseline="0" dirty="0">
                <a:ln>
                  <a:noFill/>
                </a:ln>
                <a:solidFill>
                  <a:schemeClr val="tx1">
                    <a:lumMod val="75000"/>
                    <a:lumOff val="25000"/>
                  </a:schemeClr>
                </a:solidFill>
                <a:effectLst/>
                <a:uFillTx/>
                <a:latin typeface="Graphik Compact" pitchFamily="2" charset="0"/>
                <a:ea typeface="Graphik-SemiboldItalic"/>
                <a:cs typeface="Graphik-SemiboldItalic"/>
                <a:sym typeface="Graphik Semibold"/>
              </a:rPr>
              <a:t>.</a:t>
            </a:r>
          </a:p>
        </p:txBody>
      </p:sp>
      <p:sp>
        <p:nvSpPr>
          <p:cNvPr id="4" name="Footer Placeholder 4">
            <a:extLst>
              <a:ext uri="{FF2B5EF4-FFF2-40B4-BE49-F238E27FC236}">
                <a16:creationId xmlns:a16="http://schemas.microsoft.com/office/drawing/2014/main" id="{92042AFF-83E9-1F9A-16E8-47121EAF40E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16641861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Modelos que Votan</a:t>
            </a:r>
          </a:p>
        </p:txBody>
      </p:sp>
    </p:spTree>
    <p:extLst>
      <p:ext uri="{BB962C8B-B14F-4D97-AF65-F5344CB8AC3E}">
        <p14:creationId xmlns:p14="http://schemas.microsoft.com/office/powerpoint/2010/main" val="182747256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13</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pic>
        <p:nvPicPr>
          <p:cNvPr id="21" name="Graphic 20" descr="Miscellaneous with solid fill">
            <a:extLst>
              <a:ext uri="{FF2B5EF4-FFF2-40B4-BE49-F238E27FC236}">
                <a16:creationId xmlns:a16="http://schemas.microsoft.com/office/drawing/2014/main" id="{267E272C-399F-87A0-B3EC-411DDB771E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a:extLst>
              <a:ext uri="{FF2B5EF4-FFF2-40B4-BE49-F238E27FC236}">
                <a16:creationId xmlns:a16="http://schemas.microsoft.com/office/drawing/2014/main" id="{B7271F2E-BF9F-C938-9D67-55C897EB1618}"/>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TextBox 3">
            <a:extLst>
              <a:ext uri="{FF2B5EF4-FFF2-40B4-BE49-F238E27FC236}">
                <a16:creationId xmlns:a16="http://schemas.microsoft.com/office/drawing/2014/main" id="{EC155BAD-A5D0-8D75-572C-9B01AC60203A}"/>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5" name="TextBox 4">
            <a:extLst>
              <a:ext uri="{FF2B5EF4-FFF2-40B4-BE49-F238E27FC236}">
                <a16:creationId xmlns:a16="http://schemas.microsoft.com/office/drawing/2014/main" id="{735933A8-B648-BD4A-A790-D1873A110C97}"/>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6" name="TextBox 5">
            <a:extLst>
              <a:ext uri="{FF2B5EF4-FFF2-40B4-BE49-F238E27FC236}">
                <a16:creationId xmlns:a16="http://schemas.microsoft.com/office/drawing/2014/main" id="{3C93EE40-B637-45D4-FD21-3252D7FF9AC8}"/>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9C573A9E-5378-160D-A6C3-8CD93E643EE7}"/>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815254C3-EE3D-C94C-87B6-90B840CFB4C3}"/>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
        <p:nvSpPr>
          <p:cNvPr id="7" name="Footer Placeholder 4">
            <a:extLst>
              <a:ext uri="{FF2B5EF4-FFF2-40B4-BE49-F238E27FC236}">
                <a16:creationId xmlns:a16="http://schemas.microsoft.com/office/drawing/2014/main" id="{C59C8FD6-19A0-D76B-7D97-1F13F145CAA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335062240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14</a:t>
            </a:fld>
            <a:endParaRPr lang="en-US" sz="2800" dirty="0"/>
          </a:p>
        </p:txBody>
      </p:sp>
      <p:sp>
        <p:nvSpPr>
          <p:cNvPr id="4" name="Rectangle 3">
            <a:extLst>
              <a:ext uri="{FF2B5EF4-FFF2-40B4-BE49-F238E27FC236}">
                <a16:creationId xmlns:a16="http://schemas.microsoft.com/office/drawing/2014/main" id="{B177A2D2-638E-1D01-450A-867C1F279992}"/>
              </a:ext>
            </a:extLst>
          </p:cNvPr>
          <p:cNvSpPr/>
          <p:nvPr/>
        </p:nvSpPr>
        <p:spPr>
          <a:xfrm>
            <a:off x="1295400" y="4682686"/>
            <a:ext cx="22030267" cy="1333698"/>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lang="es-ES_tradnl" sz="4000" b="1" spc="-44" dirty="0">
                <a:solidFill>
                  <a:schemeClr val="bg2">
                    <a:lumMod val="25000"/>
                  </a:schemeClr>
                </a:solidFill>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Estrategia basada en la moda. Se entrena un conjunto de modelos y la clase final predicha corresponde a la que recibe la mayoría de los votos por parte de los estimadores individuales.</a:t>
            </a:r>
          </a:p>
        </p:txBody>
      </p:sp>
      <p:sp>
        <p:nvSpPr>
          <p:cNvPr id="10" name="Rectangle 9">
            <a:extLst>
              <a:ext uri="{FF2B5EF4-FFF2-40B4-BE49-F238E27FC236}">
                <a16:creationId xmlns:a16="http://schemas.microsoft.com/office/drawing/2014/main" id="{4628746E-B6CD-7C5E-7E66-B9CA71468328}"/>
              </a:ext>
            </a:extLst>
          </p:cNvPr>
          <p:cNvSpPr/>
          <p:nvPr/>
        </p:nvSpPr>
        <p:spPr>
          <a:xfrm>
            <a:off x="1295400" y="7003201"/>
            <a:ext cx="22030267" cy="1949252"/>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Si los clasificadores pueden estimar probabilidades de clase (p. ej., tienen el método </a:t>
            </a:r>
            <a:r>
              <a:rPr kumimoji="0" lang="es-ES_tradnl" sz="4000" i="1"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predict_proba</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la predicción se determina promediando las probabilidades de cada clase a través de todos los clasificadores y seleccionando la clase con el promedio más alto (</a:t>
            </a:r>
            <a:r>
              <a:rPr kumimoji="0" lang="es-ES_tradnl" sz="4000" i="1"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argmax</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a:t>
            </a:r>
          </a:p>
        </p:txBody>
      </p:sp>
      <p:sp>
        <p:nvSpPr>
          <p:cNvPr id="11" name="Rectangle 10">
            <a:extLst>
              <a:ext uri="{FF2B5EF4-FFF2-40B4-BE49-F238E27FC236}">
                <a16:creationId xmlns:a16="http://schemas.microsoft.com/office/drawing/2014/main" id="{7AADB81C-D1E2-84AC-D710-C7E1C4405DD1}"/>
              </a:ext>
            </a:extLst>
          </p:cNvPr>
          <p:cNvSpPr/>
          <p:nvPr/>
        </p:nvSpPr>
        <p:spPr>
          <a:xfrm>
            <a:off x="1295399" y="9942269"/>
            <a:ext cx="22030267" cy="1333698"/>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Para variables de respuesta continuas, la predicción del ensamble se obtiene calculando la media aritmética de las salidas individuales de los regresores.</a:t>
            </a:r>
          </a:p>
        </p:txBody>
      </p:sp>
      <p:sp>
        <p:nvSpPr>
          <p:cNvPr id="5" name="Footer Placeholder 4">
            <a:extLst>
              <a:ext uri="{FF2B5EF4-FFF2-40B4-BE49-F238E27FC236}">
                <a16:creationId xmlns:a16="http://schemas.microsoft.com/office/drawing/2014/main" id="{AFB7C415-384A-3E22-EC51-DE4C1F895D4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3243007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235CB-AE40-4122-5699-68F7EB11DD49}"/>
            </a:ext>
          </a:extLst>
        </p:cNvPr>
        <p:cNvGrpSpPr/>
        <p:nvPr/>
      </p:nvGrpSpPr>
      <p:grpSpPr>
        <a:xfrm>
          <a:off x="0" y="0"/>
          <a:ext cx="0" cy="0"/>
          <a:chOff x="0" y="0"/>
          <a:chExt cx="0" cy="0"/>
        </a:xfrm>
      </p:grpSpPr>
      <p:sp>
        <p:nvSpPr>
          <p:cNvPr id="211" name="Redes Neuronales">
            <a:extLst>
              <a:ext uri="{FF2B5EF4-FFF2-40B4-BE49-F238E27FC236}">
                <a16:creationId xmlns:a16="http://schemas.microsoft.com/office/drawing/2014/main" id="{94F7DE7E-CA5A-A285-1FA5-6343DE50DB2C}"/>
              </a:ext>
            </a:extLst>
          </p:cNvPr>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3" name="Slide Number Placeholder 5">
            <a:extLst>
              <a:ext uri="{FF2B5EF4-FFF2-40B4-BE49-F238E27FC236}">
                <a16:creationId xmlns:a16="http://schemas.microsoft.com/office/drawing/2014/main" id="{67DCB22B-2DC1-B08A-8C72-51B6D797A14E}"/>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15</a:t>
            </a:fld>
            <a:endParaRPr lang="en-US" sz="2800" dirty="0"/>
          </a:p>
        </p:txBody>
      </p:sp>
      <p:sp>
        <p:nvSpPr>
          <p:cNvPr id="4" name="Rectangle 3">
            <a:extLst>
              <a:ext uri="{FF2B5EF4-FFF2-40B4-BE49-F238E27FC236}">
                <a16:creationId xmlns:a16="http://schemas.microsoft.com/office/drawing/2014/main" id="{2D22E907-4957-F945-6C23-5765CFC1F9EB}"/>
              </a:ext>
            </a:extLst>
          </p:cNvPr>
          <p:cNvSpPr/>
          <p:nvPr/>
        </p:nvSpPr>
        <p:spPr>
          <a:xfrm>
            <a:off x="1295400" y="4682686"/>
            <a:ext cx="22030267" cy="1333698"/>
          </a:xfrm>
          <a:prstGeom prst="rect">
            <a:avLst/>
          </a:prstGeom>
          <a:solidFill>
            <a:schemeClr val="accent3">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Hard</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lang="es-ES_tradnl" sz="4000" b="1" spc="-44" dirty="0">
                <a:solidFill>
                  <a:schemeClr val="bg2">
                    <a:lumMod val="25000"/>
                  </a:schemeClr>
                </a:solidFill>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Estrategia basada en la moda. Se entrena un conjunto de modelos y la clase final predicha corresponde a la que recibe la mayoría de los votos por parte de los estimadores individuales.</a:t>
            </a:r>
          </a:p>
        </p:txBody>
      </p:sp>
      <p:sp>
        <p:nvSpPr>
          <p:cNvPr id="10" name="Rectangle 9">
            <a:extLst>
              <a:ext uri="{FF2B5EF4-FFF2-40B4-BE49-F238E27FC236}">
                <a16:creationId xmlns:a16="http://schemas.microsoft.com/office/drawing/2014/main" id="{A8431FF9-1E87-FE1F-9CDF-A51D52BBE3F4}"/>
              </a:ext>
            </a:extLst>
          </p:cNvPr>
          <p:cNvSpPr/>
          <p:nvPr/>
        </p:nvSpPr>
        <p:spPr>
          <a:xfrm>
            <a:off x="1295400" y="7003201"/>
            <a:ext cx="22030267" cy="1949252"/>
          </a:xfrm>
          <a:prstGeom prst="rect">
            <a:avLst/>
          </a:prstGeom>
          <a:solidFill>
            <a:schemeClr val="accent1">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Soft</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Si los clasificadores pueden estimar probabilidades de clase (p. ej., tienen el método </a:t>
            </a:r>
            <a:r>
              <a:rPr kumimoji="0" lang="es-ES_tradnl" sz="4000" i="1"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predict_proba</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la predicción se determina promediando las probabilidades de cada clase a través de todos los clasificadores y seleccionando la clase con el promedio más alto (</a:t>
            </a:r>
            <a:r>
              <a:rPr kumimoji="0" lang="es-ES_tradnl" sz="4000"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argmax</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a:t>
            </a:r>
          </a:p>
        </p:txBody>
      </p:sp>
      <p:sp>
        <p:nvSpPr>
          <p:cNvPr id="11" name="Rectangle 10">
            <a:extLst>
              <a:ext uri="{FF2B5EF4-FFF2-40B4-BE49-F238E27FC236}">
                <a16:creationId xmlns:a16="http://schemas.microsoft.com/office/drawing/2014/main" id="{D0866BC6-5B3A-A5BE-36BA-8D6DB7DC3D2D}"/>
              </a:ext>
            </a:extLst>
          </p:cNvPr>
          <p:cNvSpPr/>
          <p:nvPr/>
        </p:nvSpPr>
        <p:spPr>
          <a:xfrm>
            <a:off x="1295399" y="9942269"/>
            <a:ext cx="22030267" cy="1333698"/>
          </a:xfrm>
          <a:prstGeom prst="rect">
            <a:avLst/>
          </a:prstGeom>
          <a:solidFill>
            <a:schemeClr val="accent5">
              <a:lumMod val="60000"/>
              <a:lumOff val="40000"/>
            </a:schemeClr>
          </a:solidFill>
          <a:ln>
            <a:no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360000" tIns="50800" rIns="360000" bIns="50800" numCol="1" spcCol="38100" rtlCol="0" anchor="ctr">
            <a:spAutoFit/>
          </a:bodyPr>
          <a:lstStyle/>
          <a:p>
            <a:pPr marL="0" marR="0" indent="0" algn="just" defTabSz="821531" rtl="0" fontAlgn="auto" latinLnBrk="0" hangingPunct="0">
              <a:lnSpc>
                <a:spcPct val="100000"/>
              </a:lnSpc>
              <a:spcBef>
                <a:spcPts val="0"/>
              </a:spcBef>
              <a:spcAft>
                <a:spcPts val="0"/>
              </a:spcAft>
              <a:buClrTx/>
              <a:buSzTx/>
              <a:buFontTx/>
              <a:buNone/>
              <a:tabLst/>
            </a:pP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Voting</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b="1" i="0" u="none" strike="noStrike" cap="none" spc="-44" normalizeH="0" baseline="0" dirty="0" err="1">
                <a:ln>
                  <a:noFill/>
                </a:ln>
                <a:solidFill>
                  <a:schemeClr val="bg2">
                    <a:lumMod val="25000"/>
                  </a:schemeClr>
                </a:solidFill>
                <a:effectLst/>
                <a:uFillTx/>
                <a:latin typeface="Graphik Compact" pitchFamily="2" charset="0"/>
                <a:ea typeface="Graphik-SemiboldItalic"/>
                <a:cs typeface="Graphik-SemiboldItalic"/>
                <a:sym typeface="Graphik Semibold"/>
              </a:rPr>
              <a:t>Regressor</a:t>
            </a:r>
            <a:r>
              <a:rPr kumimoji="0" lang="es-ES_tradnl" sz="40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a:t>
            </a:r>
            <a:r>
              <a:rPr kumimoji="0" lang="es-ES_tradnl" sz="40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Para variables de respuesta continuas, la predicción del ensamble se obtiene calculando la media aritmética de las salidas individuales de los regresores.</a:t>
            </a:r>
          </a:p>
        </p:txBody>
      </p:sp>
      <p:sp>
        <p:nvSpPr>
          <p:cNvPr id="5" name="Footer Placeholder 4">
            <a:extLst>
              <a:ext uri="{FF2B5EF4-FFF2-40B4-BE49-F238E27FC236}">
                <a16:creationId xmlns:a16="http://schemas.microsoft.com/office/drawing/2014/main" id="{1B5C24FC-80CE-2744-D2AF-E60CFC25B99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
        <p:nvSpPr>
          <p:cNvPr id="2" name="Rectangle 1">
            <a:extLst>
              <a:ext uri="{FF2B5EF4-FFF2-40B4-BE49-F238E27FC236}">
                <a16:creationId xmlns:a16="http://schemas.microsoft.com/office/drawing/2014/main" id="{B62E3B01-CEAF-85E8-E498-2DDD2F55448A}"/>
              </a:ext>
            </a:extLst>
          </p:cNvPr>
          <p:cNvSpPr/>
          <p:nvPr/>
        </p:nvSpPr>
        <p:spPr>
          <a:xfrm>
            <a:off x="15517605" y="7660430"/>
            <a:ext cx="8136467" cy="1764586"/>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Una ventaja de este método es que otorga mayor peso a los modelos que tienen más confianza en su decisión</a:t>
            </a:r>
          </a:p>
        </p:txBody>
      </p:sp>
    </p:spTree>
    <p:extLst>
      <p:ext uri="{BB962C8B-B14F-4D97-AF65-F5344CB8AC3E}">
        <p14:creationId xmlns:p14="http://schemas.microsoft.com/office/powerpoint/2010/main" val="242942745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16</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748773"/>
            <a:ext cx="518945" cy="2700027"/>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Hard</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15" name="TextBox 14">
            <a:extLst>
              <a:ext uri="{FF2B5EF4-FFF2-40B4-BE49-F238E27FC236}">
                <a16:creationId xmlns:a16="http://schemas.microsoft.com/office/drawing/2014/main" id="{F1BCE584-4CDB-92D4-EBC3-9C1426DB6F83}"/>
              </a:ext>
            </a:extLst>
          </p:cNvPr>
          <p:cNvSpPr txBox="1"/>
          <p:nvPr/>
        </p:nvSpPr>
        <p:spPr>
          <a:xfrm>
            <a:off x="16993392" y="9896100"/>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16" name="Graphic 15" descr="Miscellaneous with solid fill">
            <a:extLst>
              <a:ext uri="{FF2B5EF4-FFF2-40B4-BE49-F238E27FC236}">
                <a16:creationId xmlns:a16="http://schemas.microsoft.com/office/drawing/2014/main" id="{28AE6511-1569-8777-C9E0-0E4957D7C01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18" name="Straight Arrow Connector 17">
            <a:extLst>
              <a:ext uri="{FF2B5EF4-FFF2-40B4-BE49-F238E27FC236}">
                <a16:creationId xmlns:a16="http://schemas.microsoft.com/office/drawing/2014/main" id="{2A8706C3-B842-06F8-2B87-4558C898BD65}"/>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BF29209A-8AD9-2C0A-287C-5FAA7D3C24E4}"/>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TextBox 3">
            <a:extLst>
              <a:ext uri="{FF2B5EF4-FFF2-40B4-BE49-F238E27FC236}">
                <a16:creationId xmlns:a16="http://schemas.microsoft.com/office/drawing/2014/main" id="{ABD88E61-2126-C362-BCC4-6043823C4A64}"/>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7" name="TextBox 6">
            <a:extLst>
              <a:ext uri="{FF2B5EF4-FFF2-40B4-BE49-F238E27FC236}">
                <a16:creationId xmlns:a16="http://schemas.microsoft.com/office/drawing/2014/main" id="{79CC9242-B6E6-A127-0524-A97AEC4BE30E}"/>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0" name="TextBox 19">
            <a:extLst>
              <a:ext uri="{FF2B5EF4-FFF2-40B4-BE49-F238E27FC236}">
                <a16:creationId xmlns:a16="http://schemas.microsoft.com/office/drawing/2014/main" id="{66274711-C6A7-B8CB-70BF-A2C224F4E89A}"/>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1" name="TextBox 20">
            <a:extLst>
              <a:ext uri="{FF2B5EF4-FFF2-40B4-BE49-F238E27FC236}">
                <a16:creationId xmlns:a16="http://schemas.microsoft.com/office/drawing/2014/main" id="{16F8F7D2-08D7-B7E1-47CA-1FB63E1A6D90}"/>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0" name="TextBox 29">
            <a:extLst>
              <a:ext uri="{FF2B5EF4-FFF2-40B4-BE49-F238E27FC236}">
                <a16:creationId xmlns:a16="http://schemas.microsoft.com/office/drawing/2014/main" id="{8C560F67-51FE-170E-D437-D78CCF5FB0AD}"/>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
        <p:nvSpPr>
          <p:cNvPr id="22" name="Footer Placeholder 4">
            <a:extLst>
              <a:ext uri="{FF2B5EF4-FFF2-40B4-BE49-F238E27FC236}">
                <a16:creationId xmlns:a16="http://schemas.microsoft.com/office/drawing/2014/main" id="{7FD94F88-2C80-560D-0826-F3D3A6EF014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15880441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17</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Hard</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15" name="TextBox 14">
            <a:extLst>
              <a:ext uri="{FF2B5EF4-FFF2-40B4-BE49-F238E27FC236}">
                <a16:creationId xmlns:a16="http://schemas.microsoft.com/office/drawing/2014/main" id="{F1BCE584-4CDB-92D4-EBC3-9C1426DB6F83}"/>
              </a:ext>
            </a:extLst>
          </p:cNvPr>
          <p:cNvSpPr txBox="1"/>
          <p:nvPr/>
        </p:nvSpPr>
        <p:spPr>
          <a:xfrm>
            <a:off x="16993392" y="9896100"/>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Rectangle 3">
            <a:extLst>
              <a:ext uri="{FF2B5EF4-FFF2-40B4-BE49-F238E27FC236}">
                <a16:creationId xmlns:a16="http://schemas.microsoft.com/office/drawing/2014/main" id="{57702215-6487-9D65-C6CE-80998EADF227}"/>
              </a:ext>
            </a:extLst>
          </p:cNvPr>
          <p:cNvSpPr/>
          <p:nvPr/>
        </p:nvSpPr>
        <p:spPr>
          <a:xfrm>
            <a:off x="580976" y="9678656"/>
            <a:ext cx="8136467" cy="2872581"/>
          </a:xfrm>
          <a:prstGeom prst="rect">
            <a:avLst/>
          </a:prstGeom>
          <a:solidFill>
            <a:schemeClr val="accent6">
              <a:lumMod val="60000"/>
              <a:lumOff val="4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ot="0" spcFirstLastPara="1" vertOverflow="overflow" horzOverflow="overflow" vert="horz" wrap="square" lIns="108000" tIns="50800" rIns="1080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6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Los métodos de ensamble funcionan mejor cuanto mayor sea la independencia entre los predictores. Por ejemplo, esto se puede lograr utilizando arquitecturas distintas para cada modelo.</a:t>
            </a:r>
          </a:p>
        </p:txBody>
      </p:sp>
      <p:pic>
        <p:nvPicPr>
          <p:cNvPr id="7" name="Graphic 6" descr="Miscellaneous with solid fill">
            <a:extLst>
              <a:ext uri="{FF2B5EF4-FFF2-40B4-BE49-F238E27FC236}">
                <a16:creationId xmlns:a16="http://schemas.microsoft.com/office/drawing/2014/main" id="{60DD682C-049E-99C9-24A9-C84FE3FD08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16" name="Straight Arrow Connector 15">
            <a:extLst>
              <a:ext uri="{FF2B5EF4-FFF2-40B4-BE49-F238E27FC236}">
                <a16:creationId xmlns:a16="http://schemas.microsoft.com/office/drawing/2014/main" id="{FBFFD21D-7116-4CEF-1527-5B5ACA2353B6}"/>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0D1FE3F2-88E3-4BEA-8660-94D439EE23BE}"/>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A2E30DC4-BE97-12CB-7D80-B4100E2A84CD}"/>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1" name="TextBox 20">
            <a:extLst>
              <a:ext uri="{FF2B5EF4-FFF2-40B4-BE49-F238E27FC236}">
                <a16:creationId xmlns:a16="http://schemas.microsoft.com/office/drawing/2014/main" id="{C5E4B7F1-D1D3-DEB3-5E86-F195E6D4C624}"/>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7" name="TextBox 26">
            <a:extLst>
              <a:ext uri="{FF2B5EF4-FFF2-40B4-BE49-F238E27FC236}">
                <a16:creationId xmlns:a16="http://schemas.microsoft.com/office/drawing/2014/main" id="{AFE8E6EC-CE8C-F43A-6A99-38D2C648A84E}"/>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0" name="TextBox 29">
            <a:extLst>
              <a:ext uri="{FF2B5EF4-FFF2-40B4-BE49-F238E27FC236}">
                <a16:creationId xmlns:a16="http://schemas.microsoft.com/office/drawing/2014/main" id="{901F12FA-6BEB-5ACA-3A43-030ED6E52AEB}"/>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E83CC6C7-D523-2432-3484-8CFBE6FA00AC}"/>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
        <p:nvSpPr>
          <p:cNvPr id="22" name="Footer Placeholder 4">
            <a:extLst>
              <a:ext uri="{FF2B5EF4-FFF2-40B4-BE49-F238E27FC236}">
                <a16:creationId xmlns:a16="http://schemas.microsoft.com/office/drawing/2014/main" id="{9418A222-4170-8848-CF50-E57B4EFC64EE}"/>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64728866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18</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7" name="Graphic 16" descr="Normal Distribution with solid fill">
            <a:extLst>
              <a:ext uri="{FF2B5EF4-FFF2-40B4-BE49-F238E27FC236}">
                <a16:creationId xmlns:a16="http://schemas.microsoft.com/office/drawing/2014/main" id="{1B09DC9D-9182-148A-64D0-D529A900D2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37343" y="4257440"/>
            <a:ext cx="1811867" cy="1811867"/>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105467" y="4535590"/>
            <a:ext cx="1778385" cy="1778385"/>
          </a:xfrm>
          <a:prstGeom prst="rect">
            <a:avLst/>
          </a:prstGeom>
        </p:spPr>
      </p:pic>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Soft</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classifiers</a:t>
            </a:r>
            <a:endParaRPr lang="es-ES_tradnl" sz="4400" dirty="0"/>
          </a:p>
        </p:txBody>
      </p:sp>
      <p:sp>
        <p:nvSpPr>
          <p:cNvPr id="6" name="TextBox 5">
            <a:extLst>
              <a:ext uri="{FF2B5EF4-FFF2-40B4-BE49-F238E27FC236}">
                <a16:creationId xmlns:a16="http://schemas.microsoft.com/office/drawing/2014/main" id="{82643D58-D4D3-A950-62BF-41E7C2CC05DE}"/>
              </a:ext>
            </a:extLst>
          </p:cNvPr>
          <p:cNvSpPr txBox="1"/>
          <p:nvPr/>
        </p:nvSpPr>
        <p:spPr>
          <a:xfrm>
            <a:off x="3271400" y="6805365"/>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8" name="TextBox 7">
            <a:extLst>
              <a:ext uri="{FF2B5EF4-FFF2-40B4-BE49-F238E27FC236}">
                <a16:creationId xmlns:a16="http://schemas.microsoft.com/office/drawing/2014/main" id="{4A453311-1FF3-E1A5-299C-51DDEB5BA2C8}"/>
              </a:ext>
            </a:extLst>
          </p:cNvPr>
          <p:cNvSpPr txBox="1"/>
          <p:nvPr/>
        </p:nvSpPr>
        <p:spPr>
          <a:xfrm>
            <a:off x="10461687" y="6838027"/>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0" name="TextBox 9">
            <a:extLst>
              <a:ext uri="{FF2B5EF4-FFF2-40B4-BE49-F238E27FC236}">
                <a16:creationId xmlns:a16="http://schemas.microsoft.com/office/drawing/2014/main" id="{F6CCAF11-DD66-52D4-5B2C-B2163A857FBA}"/>
              </a:ext>
            </a:extLst>
          </p:cNvPr>
          <p:cNvSpPr txBox="1"/>
          <p:nvPr/>
        </p:nvSpPr>
        <p:spPr>
          <a:xfrm>
            <a:off x="14234931" y="6786666"/>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2" name="TextBox 11">
            <a:extLst>
              <a:ext uri="{FF2B5EF4-FFF2-40B4-BE49-F238E27FC236}">
                <a16:creationId xmlns:a16="http://schemas.microsoft.com/office/drawing/2014/main" id="{55DBD360-F7B7-5609-82DF-3471CFB4D674}"/>
              </a:ext>
            </a:extLst>
          </p:cNvPr>
          <p:cNvSpPr txBox="1"/>
          <p:nvPr/>
        </p:nvSpPr>
        <p:spPr>
          <a:xfrm>
            <a:off x="6677940" y="678666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7" name="TextBox 6">
            <a:extLst>
              <a:ext uri="{FF2B5EF4-FFF2-40B4-BE49-F238E27FC236}">
                <a16:creationId xmlns:a16="http://schemas.microsoft.com/office/drawing/2014/main" id="{9D461AFE-696E-77CE-B56B-53B3772BA0F8}"/>
              </a:ext>
            </a:extLst>
          </p:cNvPr>
          <p:cNvSpPr txBox="1"/>
          <p:nvPr/>
        </p:nvSpPr>
        <p:spPr>
          <a:xfrm>
            <a:off x="3114886" y="7586596"/>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6" name="TextBox 15">
            <a:extLst>
              <a:ext uri="{FF2B5EF4-FFF2-40B4-BE49-F238E27FC236}">
                <a16:creationId xmlns:a16="http://schemas.microsoft.com/office/drawing/2014/main" id="{8D43458A-31F3-9ECD-C5DF-C2E9FEDC0182}"/>
              </a:ext>
            </a:extLst>
          </p:cNvPr>
          <p:cNvSpPr txBox="1"/>
          <p:nvPr/>
        </p:nvSpPr>
        <p:spPr>
          <a:xfrm>
            <a:off x="6540967" y="7605940"/>
            <a:ext cx="1334764"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0.98</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3CCD52C2-EF48-9525-CA41-210AAA16C853}"/>
              </a:ext>
            </a:extLst>
          </p:cNvPr>
          <p:cNvSpPr txBox="1"/>
          <p:nvPr/>
        </p:nvSpPr>
        <p:spPr>
          <a:xfrm>
            <a:off x="10297144" y="7618568"/>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0.53</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20" name="Graphic 19" descr="Miscellaneous with solid fill">
            <a:extLst>
              <a:ext uri="{FF2B5EF4-FFF2-40B4-BE49-F238E27FC236}">
                <a16:creationId xmlns:a16="http://schemas.microsoft.com/office/drawing/2014/main" id="{925BB225-5150-3E43-9798-94223D91B9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32400" y="5154907"/>
            <a:ext cx="914400" cy="914400"/>
          </a:xfrm>
          <a:prstGeom prst="rect">
            <a:avLst/>
          </a:prstGeom>
        </p:spPr>
      </p:pic>
      <p:cxnSp>
        <p:nvCxnSpPr>
          <p:cNvPr id="21" name="Straight Arrow Connector 20">
            <a:extLst>
              <a:ext uri="{FF2B5EF4-FFF2-40B4-BE49-F238E27FC236}">
                <a16:creationId xmlns:a16="http://schemas.microsoft.com/office/drawing/2014/main" id="{3F8527AC-6E3E-8F6E-3E4F-CEEF9A4D12C3}"/>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EC5E3042-CA9A-6D9D-E4BB-8E4FD6FB4B12}"/>
              </a:ext>
            </a:extLst>
          </p:cNvPr>
          <p:cNvSpPr txBox="1"/>
          <p:nvPr/>
        </p:nvSpPr>
        <p:spPr>
          <a:xfrm>
            <a:off x="14074223" y="7586596"/>
            <a:ext cx="1334764"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666D4B88-5CCF-56DA-21B0-19E2BFB691D5}"/>
              </a:ext>
            </a:extLst>
          </p:cNvPr>
          <p:cNvSpPr txBox="1"/>
          <p:nvPr/>
        </p:nvSpPr>
        <p:spPr>
          <a:xfrm>
            <a:off x="17589653" y="7580350"/>
            <a:ext cx="1334764"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0.97</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3" name="TextBox 32">
            <a:extLst>
              <a:ext uri="{FF2B5EF4-FFF2-40B4-BE49-F238E27FC236}">
                <a16:creationId xmlns:a16="http://schemas.microsoft.com/office/drawing/2014/main" id="{F956F66B-0868-E7D8-6733-3059D2474ADC}"/>
              </a:ext>
            </a:extLst>
          </p:cNvPr>
          <p:cNvSpPr txBox="1"/>
          <p:nvPr/>
        </p:nvSpPr>
        <p:spPr>
          <a:xfrm>
            <a:off x="17746805" y="6700326"/>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4" name="TextBox 33">
            <a:extLst>
              <a:ext uri="{FF2B5EF4-FFF2-40B4-BE49-F238E27FC236}">
                <a16:creationId xmlns:a16="http://schemas.microsoft.com/office/drawing/2014/main" id="{7B1D2031-0622-5A42-1870-F18912DECC5C}"/>
              </a:ext>
            </a:extLst>
          </p:cNvPr>
          <p:cNvSpPr txBox="1"/>
          <p:nvPr/>
        </p:nvSpPr>
        <p:spPr>
          <a:xfrm>
            <a:off x="17097201" y="9896101"/>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6" name="TextBox 35">
            <a:extLst>
              <a:ext uri="{FF2B5EF4-FFF2-40B4-BE49-F238E27FC236}">
                <a16:creationId xmlns:a16="http://schemas.microsoft.com/office/drawing/2014/main" id="{7550EC54-2DC0-2A97-3B7E-A09BD697F0D4}"/>
              </a:ext>
            </a:extLst>
          </p:cNvPr>
          <p:cNvSpPr txBox="1"/>
          <p:nvPr/>
        </p:nvSpPr>
        <p:spPr>
          <a:xfrm>
            <a:off x="13130643" y="10879661"/>
            <a:ext cx="891801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(0.52 + 0.02 + 0.53 + 0.51 + 0.03) / 5 = 0.312</a:t>
            </a:r>
          </a:p>
        </p:txBody>
      </p:sp>
      <p:sp>
        <p:nvSpPr>
          <p:cNvPr id="37" name="TextBox 36">
            <a:extLst>
              <a:ext uri="{FF2B5EF4-FFF2-40B4-BE49-F238E27FC236}">
                <a16:creationId xmlns:a16="http://schemas.microsoft.com/office/drawing/2014/main" id="{3CF554E9-16E9-55E9-3A24-CF9E71A482D3}"/>
              </a:ext>
            </a:extLst>
          </p:cNvPr>
          <p:cNvSpPr txBox="1"/>
          <p:nvPr/>
        </p:nvSpPr>
        <p:spPr>
          <a:xfrm>
            <a:off x="11950493" y="10866552"/>
            <a:ext cx="1021736" cy="646331"/>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8" name="TextBox 37">
            <a:extLst>
              <a:ext uri="{FF2B5EF4-FFF2-40B4-BE49-F238E27FC236}">
                <a16:creationId xmlns:a16="http://schemas.microsoft.com/office/drawing/2014/main" id="{14DA6B48-F48C-1C9A-D727-FD96E3438C8B}"/>
              </a:ext>
            </a:extLst>
          </p:cNvPr>
          <p:cNvSpPr txBox="1"/>
          <p:nvPr/>
        </p:nvSpPr>
        <p:spPr>
          <a:xfrm>
            <a:off x="12935141" y="11720159"/>
            <a:ext cx="9309023"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(0.48 + 0.98 + 0.47 + 0.49 + 0.97) / 5 = 0.678</a:t>
            </a:r>
          </a:p>
        </p:txBody>
      </p:sp>
      <p:sp>
        <p:nvSpPr>
          <p:cNvPr id="40" name="TextBox 39">
            <a:extLst>
              <a:ext uri="{FF2B5EF4-FFF2-40B4-BE49-F238E27FC236}">
                <a16:creationId xmlns:a16="http://schemas.microsoft.com/office/drawing/2014/main" id="{F5FE00BF-A8A0-E1B3-F3DE-FDFBC2330019}"/>
              </a:ext>
            </a:extLst>
          </p:cNvPr>
          <p:cNvSpPr txBox="1"/>
          <p:nvPr/>
        </p:nvSpPr>
        <p:spPr>
          <a:xfrm>
            <a:off x="11950493" y="11720159"/>
            <a:ext cx="1021736" cy="646331"/>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 name="TextBox 3">
            <a:extLst>
              <a:ext uri="{FF2B5EF4-FFF2-40B4-BE49-F238E27FC236}">
                <a16:creationId xmlns:a16="http://schemas.microsoft.com/office/drawing/2014/main" id="{8813ACAB-DC72-9245-0BE8-4A0FED473D2E}"/>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5" name="TextBox 14">
            <a:extLst>
              <a:ext uri="{FF2B5EF4-FFF2-40B4-BE49-F238E27FC236}">
                <a16:creationId xmlns:a16="http://schemas.microsoft.com/office/drawing/2014/main" id="{0526518D-0E9B-BB29-7382-F8B9E3066A23}"/>
              </a:ext>
            </a:extLst>
          </p:cNvPr>
          <p:cNvSpPr txBox="1"/>
          <p:nvPr/>
        </p:nvSpPr>
        <p:spPr>
          <a:xfrm>
            <a:off x="1962757" y="6151686"/>
            <a:ext cx="356103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27" name="TextBox 26">
            <a:extLst>
              <a:ext uri="{FF2B5EF4-FFF2-40B4-BE49-F238E27FC236}">
                <a16:creationId xmlns:a16="http://schemas.microsoft.com/office/drawing/2014/main" id="{B0B0C395-3B10-B790-ABBF-49FE7720E7ED}"/>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9" name="TextBox 38">
            <a:extLst>
              <a:ext uri="{FF2B5EF4-FFF2-40B4-BE49-F238E27FC236}">
                <a16:creationId xmlns:a16="http://schemas.microsoft.com/office/drawing/2014/main" id="{F55F5A52-78CF-A831-4876-FAE6EDD87A5D}"/>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1" name="TextBox 40">
            <a:extLst>
              <a:ext uri="{FF2B5EF4-FFF2-40B4-BE49-F238E27FC236}">
                <a16:creationId xmlns:a16="http://schemas.microsoft.com/office/drawing/2014/main" id="{0CA65DAA-14A8-72EA-1C9D-524D54542ECD}"/>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sp>
        <p:nvSpPr>
          <p:cNvPr id="22" name="Footer Placeholder 4">
            <a:extLst>
              <a:ext uri="{FF2B5EF4-FFF2-40B4-BE49-F238E27FC236}">
                <a16:creationId xmlns:a16="http://schemas.microsoft.com/office/drawing/2014/main" id="{B985E35E-191A-89C7-50DE-FFA8DAD39D8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1504628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19</a:t>
            </a:fld>
            <a:endParaRPr lang="en-US" sz="2800" dirty="0"/>
          </a:p>
        </p:txBody>
      </p:sp>
      <p:pic>
        <p:nvPicPr>
          <p:cNvPr id="9" name="Graphic 8" descr="Table outline">
            <a:extLst>
              <a:ext uri="{FF2B5EF4-FFF2-40B4-BE49-F238E27FC236}">
                <a16:creationId xmlns:a16="http://schemas.microsoft.com/office/drawing/2014/main" id="{69DA47B3-0482-7472-D29C-418B6A5F8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1533" y="9025467"/>
            <a:ext cx="2387600" cy="2387600"/>
          </a:xfrm>
          <a:prstGeom prst="rect">
            <a:avLst/>
          </a:prstGeom>
        </p:spPr>
      </p:pic>
      <p:pic>
        <p:nvPicPr>
          <p:cNvPr id="11" name="Graphic 10" descr="User network with solid fill">
            <a:extLst>
              <a:ext uri="{FF2B5EF4-FFF2-40B4-BE49-F238E27FC236}">
                <a16:creationId xmlns:a16="http://schemas.microsoft.com/office/drawing/2014/main" id="{1519CE3C-2A8B-817A-349B-F35B63C50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333" y="4434855"/>
            <a:ext cx="1778386" cy="1778386"/>
          </a:xfrm>
          <a:prstGeom prst="rect">
            <a:avLst/>
          </a:prstGeom>
        </p:spPr>
      </p:pic>
      <p:pic>
        <p:nvPicPr>
          <p:cNvPr id="13" name="Graphic 12" descr="Gears with solid fill">
            <a:extLst>
              <a:ext uri="{FF2B5EF4-FFF2-40B4-BE49-F238E27FC236}">
                <a16:creationId xmlns:a16="http://schemas.microsoft.com/office/drawing/2014/main" id="{14648DB8-B3FA-DF5B-5570-858C579883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157" y="4409070"/>
            <a:ext cx="1778385" cy="1778385"/>
          </a:xfrm>
          <a:prstGeom prst="rect">
            <a:avLst/>
          </a:prstGeom>
        </p:spPr>
      </p:pic>
      <p:pic>
        <p:nvPicPr>
          <p:cNvPr id="19" name="Graphic 18" descr="Withering Tree with solid fill">
            <a:extLst>
              <a:ext uri="{FF2B5EF4-FFF2-40B4-BE49-F238E27FC236}">
                <a16:creationId xmlns:a16="http://schemas.microsoft.com/office/drawing/2014/main" id="{EBAF3C1D-2B19-C2CC-2B72-620DFBFCD8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05467" y="4535590"/>
            <a:ext cx="1778385" cy="1778385"/>
          </a:xfrm>
          <a:prstGeom prst="rect">
            <a:avLst/>
          </a:prstGeom>
        </p:spPr>
      </p:pic>
      <p:sp>
        <p:nvSpPr>
          <p:cNvPr id="26" name="TextBox 25">
            <a:extLst>
              <a:ext uri="{FF2B5EF4-FFF2-40B4-BE49-F238E27FC236}">
                <a16:creationId xmlns:a16="http://schemas.microsoft.com/office/drawing/2014/main" id="{3D670865-2FC5-0E71-DC36-BD233C5FA34B}"/>
              </a:ext>
            </a:extLst>
          </p:cNvPr>
          <p:cNvSpPr txBox="1"/>
          <p:nvPr/>
        </p:nvSpPr>
        <p:spPr>
          <a:xfrm>
            <a:off x="9323973" y="10904282"/>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28" name="Straight Arrow Connector 27">
            <a:extLst>
              <a:ext uri="{FF2B5EF4-FFF2-40B4-BE49-F238E27FC236}">
                <a16:creationId xmlns:a16="http://schemas.microsoft.com/office/drawing/2014/main" id="{EAECA972-F135-9A8B-C890-9C07938BCB94}"/>
              </a:ext>
            </a:extLst>
          </p:cNvPr>
          <p:cNvCxnSpPr/>
          <p:nvPr/>
        </p:nvCxnSpPr>
        <p:spPr>
          <a:xfrm flipH="1" flipV="1">
            <a:off x="4293136" y="6858000"/>
            <a:ext cx="4715397" cy="2590800"/>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3BADA9FA-10CD-A487-1C33-66428304CF78}"/>
              </a:ext>
            </a:extLst>
          </p:cNvPr>
          <p:cNvCxnSpPr>
            <a:cxnSpLocks/>
          </p:cNvCxnSpPr>
          <p:nvPr/>
        </p:nvCxnSpPr>
        <p:spPr>
          <a:xfrm flipH="1" flipV="1">
            <a:off x="7208349" y="6739852"/>
            <a:ext cx="2621719"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70FC7F5E-B8B2-5C5F-823C-3960AE4B5E16}"/>
              </a:ext>
            </a:extLst>
          </p:cNvPr>
          <p:cNvCxnSpPr>
            <a:cxnSpLocks/>
          </p:cNvCxnSpPr>
          <p:nvPr/>
        </p:nvCxnSpPr>
        <p:spPr>
          <a:xfrm flipV="1">
            <a:off x="10451184" y="6687217"/>
            <a:ext cx="518944" cy="2761583"/>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Straight Arrow Connector 34">
            <a:extLst>
              <a:ext uri="{FF2B5EF4-FFF2-40B4-BE49-F238E27FC236}">
                <a16:creationId xmlns:a16="http://schemas.microsoft.com/office/drawing/2014/main" id="{A635A8A1-274C-048D-F921-BE20684FC1CE}"/>
              </a:ext>
            </a:extLst>
          </p:cNvPr>
          <p:cNvCxnSpPr>
            <a:cxnSpLocks/>
          </p:cNvCxnSpPr>
          <p:nvPr/>
        </p:nvCxnSpPr>
        <p:spPr>
          <a:xfrm flipV="1">
            <a:off x="11122528" y="6739852"/>
            <a:ext cx="3872131" cy="27089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a:extLst>
              <a:ext uri="{FF2B5EF4-FFF2-40B4-BE49-F238E27FC236}">
                <a16:creationId xmlns:a16="http://schemas.microsoft.com/office/drawing/2014/main" id="{E28A80DE-769B-D3FC-C4B0-2C22F3E21902}"/>
              </a:ext>
            </a:extLst>
          </p:cNvPr>
          <p:cNvSpPr txBox="1"/>
          <p:nvPr/>
        </p:nvSpPr>
        <p:spPr>
          <a:xfrm>
            <a:off x="1295400" y="2944564"/>
            <a:ext cx="12192000" cy="6832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Voting</a:t>
            </a:r>
            <a:r>
              <a:rPr kumimoji="0" lang="es-ES_tradnl" sz="4800" b="1" i="0" u="none" strike="noStrike" cap="none" spc="-44" normalizeH="0" baseline="0" dirty="0">
                <a:ln>
                  <a:noFill/>
                </a:ln>
                <a:solidFill>
                  <a:sysClr val="windowText" lastClr="000000"/>
                </a:solidFill>
                <a:effectLst/>
                <a:uFillTx/>
                <a:latin typeface="Graphik Compact" pitchFamily="2" charset="0"/>
                <a:ea typeface="Graphik-SemiboldItalic"/>
                <a:cs typeface="Graphik-SemiboldItalic"/>
                <a:sym typeface="Graphik Semibold"/>
              </a:rPr>
              <a:t> </a:t>
            </a:r>
            <a:r>
              <a:rPr kumimoji="0" lang="es-ES_tradnl" sz="4800" b="1" i="0" u="none" strike="noStrike" cap="none" spc="-44" normalizeH="0" baseline="0" dirty="0" err="1">
                <a:ln>
                  <a:noFill/>
                </a:ln>
                <a:solidFill>
                  <a:sysClr val="windowText" lastClr="000000"/>
                </a:solidFill>
                <a:effectLst/>
                <a:uFillTx/>
                <a:latin typeface="Graphik Compact" pitchFamily="2" charset="0"/>
                <a:ea typeface="Graphik-SemiboldItalic"/>
                <a:cs typeface="Graphik-SemiboldItalic"/>
                <a:sym typeface="Graphik Semibold"/>
              </a:rPr>
              <a:t>regression</a:t>
            </a:r>
            <a:endParaRPr lang="es-ES_tradnl" sz="4400" dirty="0"/>
          </a:p>
        </p:txBody>
      </p:sp>
      <p:sp>
        <p:nvSpPr>
          <p:cNvPr id="14" name="TextBox 13">
            <a:extLst>
              <a:ext uri="{FF2B5EF4-FFF2-40B4-BE49-F238E27FC236}">
                <a16:creationId xmlns:a16="http://schemas.microsoft.com/office/drawing/2014/main" id="{BCCED7FF-956D-A7EC-DE2C-9E999B29387D}"/>
              </a:ext>
            </a:extLst>
          </p:cNvPr>
          <p:cNvSpPr txBox="1"/>
          <p:nvPr/>
        </p:nvSpPr>
        <p:spPr>
          <a:xfrm>
            <a:off x="11853022" y="9896101"/>
            <a:ext cx="5067349"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Predicción del ensamble</a:t>
            </a:r>
          </a:p>
        </p:txBody>
      </p:sp>
      <p:sp>
        <p:nvSpPr>
          <p:cNvPr id="7" name="TextBox 6">
            <a:extLst>
              <a:ext uri="{FF2B5EF4-FFF2-40B4-BE49-F238E27FC236}">
                <a16:creationId xmlns:a16="http://schemas.microsoft.com/office/drawing/2014/main" id="{9D461AFE-696E-77CE-B56B-53B3772BA0F8}"/>
              </a:ext>
            </a:extLst>
          </p:cNvPr>
          <p:cNvSpPr txBox="1"/>
          <p:nvPr/>
        </p:nvSpPr>
        <p:spPr>
          <a:xfrm>
            <a:off x="3170870" y="6746098"/>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0.50</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6" name="TextBox 15">
            <a:extLst>
              <a:ext uri="{FF2B5EF4-FFF2-40B4-BE49-F238E27FC236}">
                <a16:creationId xmlns:a16="http://schemas.microsoft.com/office/drawing/2014/main" id="{8D43458A-31F3-9ECD-C5DF-C2E9FEDC0182}"/>
              </a:ext>
            </a:extLst>
          </p:cNvPr>
          <p:cNvSpPr txBox="1"/>
          <p:nvPr/>
        </p:nvSpPr>
        <p:spPr>
          <a:xfrm>
            <a:off x="6596951" y="676544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0.31</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8" name="TextBox 17">
            <a:extLst>
              <a:ext uri="{FF2B5EF4-FFF2-40B4-BE49-F238E27FC236}">
                <a16:creationId xmlns:a16="http://schemas.microsoft.com/office/drawing/2014/main" id="{3CCD52C2-EF48-9525-CA41-210AAA16C853}"/>
              </a:ext>
            </a:extLst>
          </p:cNvPr>
          <p:cNvSpPr txBox="1"/>
          <p:nvPr/>
        </p:nvSpPr>
        <p:spPr>
          <a:xfrm>
            <a:off x="10353128" y="6778070"/>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0.57</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pic>
        <p:nvPicPr>
          <p:cNvPr id="20" name="Graphic 19" descr="Miscellaneous with solid fill">
            <a:extLst>
              <a:ext uri="{FF2B5EF4-FFF2-40B4-BE49-F238E27FC236}">
                <a16:creationId xmlns:a16="http://schemas.microsoft.com/office/drawing/2014/main" id="{925BB225-5150-3E43-9798-94223D91B9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932400" y="5154907"/>
            <a:ext cx="914400" cy="914400"/>
          </a:xfrm>
          <a:prstGeom prst="rect">
            <a:avLst/>
          </a:prstGeom>
        </p:spPr>
      </p:pic>
      <p:cxnSp>
        <p:nvCxnSpPr>
          <p:cNvPr id="21" name="Straight Arrow Connector 20">
            <a:extLst>
              <a:ext uri="{FF2B5EF4-FFF2-40B4-BE49-F238E27FC236}">
                <a16:creationId xmlns:a16="http://schemas.microsoft.com/office/drawing/2014/main" id="{3F8527AC-6E3E-8F6E-3E4F-CEEF9A4D12C3}"/>
              </a:ext>
            </a:extLst>
          </p:cNvPr>
          <p:cNvCxnSpPr>
            <a:cxnSpLocks/>
          </p:cNvCxnSpPr>
          <p:nvPr/>
        </p:nvCxnSpPr>
        <p:spPr>
          <a:xfrm flipV="1">
            <a:off x="11195831" y="6739852"/>
            <a:ext cx="7099936" cy="3286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EC5E3042-CA9A-6D9D-E4BB-8E4FD6FB4B12}"/>
              </a:ext>
            </a:extLst>
          </p:cNvPr>
          <p:cNvSpPr txBox="1"/>
          <p:nvPr/>
        </p:nvSpPr>
        <p:spPr>
          <a:xfrm>
            <a:off x="14130207" y="6746098"/>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0.42</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1" name="TextBox 30">
            <a:extLst>
              <a:ext uri="{FF2B5EF4-FFF2-40B4-BE49-F238E27FC236}">
                <a16:creationId xmlns:a16="http://schemas.microsoft.com/office/drawing/2014/main" id="{666D4B88-5CCF-56DA-21B0-19E2BFB691D5}"/>
              </a:ext>
            </a:extLst>
          </p:cNvPr>
          <p:cNvSpPr txBox="1"/>
          <p:nvPr/>
        </p:nvSpPr>
        <p:spPr>
          <a:xfrm>
            <a:off x="17645637" y="673985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0.98</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6" name="TextBox 35">
            <a:extLst>
              <a:ext uri="{FF2B5EF4-FFF2-40B4-BE49-F238E27FC236}">
                <a16:creationId xmlns:a16="http://schemas.microsoft.com/office/drawing/2014/main" id="{7550EC54-2DC0-2A97-3B7E-A09BD697F0D4}"/>
              </a:ext>
            </a:extLst>
          </p:cNvPr>
          <p:cNvSpPr txBox="1"/>
          <p:nvPr/>
        </p:nvSpPr>
        <p:spPr>
          <a:xfrm>
            <a:off x="12925591" y="10925297"/>
            <a:ext cx="779495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40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(0.50 + 0.31 + 0.57 + 0.42 + 0.98) / 5 = </a:t>
            </a:r>
          </a:p>
        </p:txBody>
      </p:sp>
      <p:sp>
        <p:nvSpPr>
          <p:cNvPr id="4" name="TextBox 3">
            <a:extLst>
              <a:ext uri="{FF2B5EF4-FFF2-40B4-BE49-F238E27FC236}">
                <a16:creationId xmlns:a16="http://schemas.microsoft.com/office/drawing/2014/main" id="{CA33FAC6-84A2-3E14-7D45-E24C0ED5304A}"/>
              </a:ext>
            </a:extLst>
          </p:cNvPr>
          <p:cNvSpPr txBox="1"/>
          <p:nvPr/>
        </p:nvSpPr>
        <p:spPr>
          <a:xfrm>
            <a:off x="20796310" y="10912862"/>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0.56</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15" name="TextBox 14">
            <a:extLst>
              <a:ext uri="{FF2B5EF4-FFF2-40B4-BE49-F238E27FC236}">
                <a16:creationId xmlns:a16="http://schemas.microsoft.com/office/drawing/2014/main" id="{447F23A8-FA7E-7F14-BDB2-F1ED02B19B93}"/>
              </a:ext>
            </a:extLst>
          </p:cNvPr>
          <p:cNvSpPr txBox="1"/>
          <p:nvPr/>
        </p:nvSpPr>
        <p:spPr>
          <a:xfrm>
            <a:off x="2247900" y="6151686"/>
            <a:ext cx="2990755"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lineal</a:t>
            </a:r>
          </a:p>
        </p:txBody>
      </p:sp>
      <p:sp>
        <p:nvSpPr>
          <p:cNvPr id="27" name="TextBox 26">
            <a:extLst>
              <a:ext uri="{FF2B5EF4-FFF2-40B4-BE49-F238E27FC236}">
                <a16:creationId xmlns:a16="http://schemas.microsoft.com/office/drawing/2014/main" id="{FFCD4490-8B34-173C-3C12-73500A324726}"/>
              </a:ext>
            </a:extLst>
          </p:cNvPr>
          <p:cNvSpPr txBox="1"/>
          <p:nvPr/>
        </p:nvSpPr>
        <p:spPr>
          <a:xfrm>
            <a:off x="6772525" y="6151686"/>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39" name="TextBox 38">
            <a:extLst>
              <a:ext uri="{FF2B5EF4-FFF2-40B4-BE49-F238E27FC236}">
                <a16:creationId xmlns:a16="http://schemas.microsoft.com/office/drawing/2014/main" id="{C53987BF-E6EC-14CD-A75A-863D9275A646}"/>
              </a:ext>
            </a:extLst>
          </p:cNvPr>
          <p:cNvSpPr txBox="1"/>
          <p:nvPr/>
        </p:nvSpPr>
        <p:spPr>
          <a:xfrm>
            <a:off x="9714143" y="6151686"/>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41" name="TextBox 40">
            <a:extLst>
              <a:ext uri="{FF2B5EF4-FFF2-40B4-BE49-F238E27FC236}">
                <a16:creationId xmlns:a16="http://schemas.microsoft.com/office/drawing/2014/main" id="{6EEB8302-5E8F-641E-EB41-6E46754A6BEB}"/>
              </a:ext>
            </a:extLst>
          </p:cNvPr>
          <p:cNvSpPr txBox="1"/>
          <p:nvPr/>
        </p:nvSpPr>
        <p:spPr>
          <a:xfrm>
            <a:off x="13022484" y="615168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pic>
        <p:nvPicPr>
          <p:cNvPr id="43" name="Graphic 42" descr="Scatterplot with solid fill">
            <a:extLst>
              <a:ext uri="{FF2B5EF4-FFF2-40B4-BE49-F238E27FC236}">
                <a16:creationId xmlns:a16="http://schemas.microsoft.com/office/drawing/2014/main" id="{B0420E2A-3048-F46C-5D0F-E24FE91A06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00281" y="4381594"/>
            <a:ext cx="1964069" cy="1964069"/>
          </a:xfrm>
          <a:prstGeom prst="rect">
            <a:avLst/>
          </a:prstGeom>
        </p:spPr>
      </p:pic>
      <p:sp>
        <p:nvSpPr>
          <p:cNvPr id="44" name="TextBox 43">
            <a:extLst>
              <a:ext uri="{FF2B5EF4-FFF2-40B4-BE49-F238E27FC236}">
                <a16:creationId xmlns:a16="http://schemas.microsoft.com/office/drawing/2014/main" id="{AA273F79-599E-862A-7BC8-21501615C960}"/>
              </a:ext>
            </a:extLst>
          </p:cNvPr>
          <p:cNvSpPr txBox="1"/>
          <p:nvPr/>
        </p:nvSpPr>
        <p:spPr>
          <a:xfrm>
            <a:off x="17186706" y="9896100"/>
            <a:ext cx="1334764" cy="6463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4000" dirty="0">
                <a:solidFill>
                  <a:srgbClr val="000000"/>
                </a:solidFill>
                <a:latin typeface="Graphik Compact Regular"/>
                <a:ea typeface="Graphik Compact Regular"/>
                <a:cs typeface="Graphik Compact Regular"/>
              </a:rPr>
              <a:t>0.56</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6" name="Footer Placeholder 4">
            <a:extLst>
              <a:ext uri="{FF2B5EF4-FFF2-40B4-BE49-F238E27FC236}">
                <a16:creationId xmlns:a16="http://schemas.microsoft.com/office/drawing/2014/main" id="{CA4937BA-4B6F-E467-C129-CC5FFBFB752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3236856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paso clase anterior"/>
          <p:cNvSpPr txBox="1">
            <a:spLocks noGrp="1"/>
          </p:cNvSpPr>
          <p:nvPr>
            <p:ph type="title"/>
          </p:nvPr>
        </p:nvSpPr>
        <p:spPr>
          <a:prstGeom prst="rect">
            <a:avLst/>
          </a:prstGeom>
        </p:spPr>
        <p:txBody>
          <a:bodyPr/>
          <a:lstStyle/>
          <a:p>
            <a:r>
              <a:rPr lang="es-ES_tradnl"/>
              <a:t>Repaso clase anterior</a:t>
            </a:r>
          </a:p>
        </p:txBody>
      </p:sp>
      <p:sp>
        <p:nvSpPr>
          <p:cNvPr id="166" name="Conjunto de validación…"/>
          <p:cNvSpPr txBox="1">
            <a:spLocks noGrp="1"/>
          </p:cNvSpPr>
          <p:nvPr>
            <p:ph type="body" idx="1"/>
          </p:nvPr>
        </p:nvSpPr>
        <p:spPr>
          <a:xfrm>
            <a:off x="1295400" y="3710394"/>
            <a:ext cx="21869400" cy="9532780"/>
          </a:xfrm>
          <a:prstGeom prst="rect">
            <a:avLst/>
          </a:prstGeom>
        </p:spPr>
        <p:txBody>
          <a:bodyPr/>
          <a:lstStyle/>
          <a:p>
            <a:pPr marL="647700"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decisión</a:t>
            </a:r>
          </a:p>
          <a:p>
            <a:pPr marL="1295400" lvl="1"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regresión</a:t>
            </a:r>
          </a:p>
          <a:p>
            <a:pPr marL="1295400" lvl="1" indent="-647700">
              <a:buClr>
                <a:srgbClr val="000000"/>
              </a:buClr>
              <a:buSzPct val="200000"/>
              <a:buChar char="•"/>
              <a:defRPr>
                <a:latin typeface="Graphik Compact Regular"/>
                <a:ea typeface="Graphik Compact Regular"/>
                <a:cs typeface="Graphik Compact Regular"/>
                <a:sym typeface="Graphik Compact Regular"/>
              </a:defRPr>
            </a:pPr>
            <a:r>
              <a:rPr lang="es-ES_tradnl" dirty="0"/>
              <a:t>Arboles de clasificación</a:t>
            </a:r>
          </a:p>
        </p:txBody>
      </p:sp>
      <p:sp>
        <p:nvSpPr>
          <p:cNvPr id="2" name="Footer Placeholder 4">
            <a:extLst>
              <a:ext uri="{FF2B5EF4-FFF2-40B4-BE49-F238E27FC236}">
                <a16:creationId xmlns:a16="http://schemas.microsoft.com/office/drawing/2014/main" id="{63F66B31-EF0B-01B4-4BF3-DDC04D8BB76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
        <p:nvSpPr>
          <p:cNvPr id="3" name="Slide Number Placeholder 5">
            <a:extLst>
              <a:ext uri="{FF2B5EF4-FFF2-40B4-BE49-F238E27FC236}">
                <a16:creationId xmlns:a16="http://schemas.microsoft.com/office/drawing/2014/main" id="{914C8B33-865A-E4AB-8FD0-ACD88DB50F16}"/>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a:t>
            </a:fld>
            <a:endParaRPr lang="en-US" sz="2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Modelos que Votan</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95399" y="3249309"/>
            <a:ext cx="22030267" cy="9198624"/>
          </a:xfrm>
          <a:prstGeom prst="rect">
            <a:avLst/>
          </a:prstGeom>
        </p:spPr>
        <p:txBody>
          <a:bodyPr>
            <a:noAutofit/>
          </a:bodyPr>
          <a:lstStyle/>
          <a:p>
            <a:pPr>
              <a:defRPr sz="4600">
                <a:latin typeface="Graphik Compact Regular"/>
                <a:ea typeface="Graphik Compact Regular"/>
                <a:cs typeface="Graphik Compact Regular"/>
                <a:sym typeface="Graphik Compact Regular"/>
              </a:defRPr>
            </a:pPr>
            <a:r>
              <a:rPr lang="es-ES" b="1" dirty="0" err="1">
                <a:solidFill>
                  <a:schemeClr val="accent3">
                    <a:lumMod val="75000"/>
                  </a:schemeClr>
                </a:solidFill>
              </a:rPr>
              <a:t>Stacking</a:t>
            </a:r>
            <a:r>
              <a:rPr lang="es-ES" b="1" dirty="0">
                <a:solidFill>
                  <a:schemeClr val="accent3">
                    <a:lumMod val="75000"/>
                  </a:schemeClr>
                </a:solidFill>
              </a:rPr>
              <a:t> (Apilamiento) </a:t>
            </a:r>
          </a:p>
          <a:p>
            <a:pPr>
              <a:defRPr sz="4600">
                <a:latin typeface="Graphik Compact Regular"/>
                <a:ea typeface="Graphik Compact Regular"/>
                <a:cs typeface="Graphik Compact Regular"/>
                <a:sym typeface="Graphik Compact Regular"/>
              </a:defRPr>
            </a:pPr>
            <a:r>
              <a:rPr lang="es-ES" dirty="0"/>
              <a:t>¿Podemos mejorar la votación simple? Sí. Una estrategia más sofisticada es entrenar un meta-modelo (o modelo final) que aprende a combinar las salidas de los predictores bases para realizar la predicción definitiva.</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20</a:t>
            </a:fld>
            <a:endParaRPr lang="en-US" sz="2800" dirty="0"/>
          </a:p>
        </p:txBody>
      </p:sp>
      <p:pic>
        <p:nvPicPr>
          <p:cNvPr id="4" name="Graphic 3" descr="Table outline">
            <a:extLst>
              <a:ext uri="{FF2B5EF4-FFF2-40B4-BE49-F238E27FC236}">
                <a16:creationId xmlns:a16="http://schemas.microsoft.com/office/drawing/2014/main" id="{6CE1C5E7-D8D1-B4E0-D257-8E66B25418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9336" y="8970357"/>
            <a:ext cx="2387600" cy="2387600"/>
          </a:xfrm>
          <a:prstGeom prst="rect">
            <a:avLst/>
          </a:prstGeom>
        </p:spPr>
      </p:pic>
      <p:pic>
        <p:nvPicPr>
          <p:cNvPr id="5" name="Graphic 4" descr="User network with solid fill">
            <a:extLst>
              <a:ext uri="{FF2B5EF4-FFF2-40B4-BE49-F238E27FC236}">
                <a16:creationId xmlns:a16="http://schemas.microsoft.com/office/drawing/2014/main" id="{357F5FA6-3A72-5827-C550-0A190C8C84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7179" y="9676533"/>
            <a:ext cx="1580316" cy="1580316"/>
          </a:xfrm>
          <a:prstGeom prst="rect">
            <a:avLst/>
          </a:prstGeom>
        </p:spPr>
      </p:pic>
      <p:pic>
        <p:nvPicPr>
          <p:cNvPr id="6" name="Graphic 5" descr="Gears with solid fill">
            <a:extLst>
              <a:ext uri="{FF2B5EF4-FFF2-40B4-BE49-F238E27FC236}">
                <a16:creationId xmlns:a16="http://schemas.microsoft.com/office/drawing/2014/main" id="{5C51CB72-EC12-86C7-3CC1-388E2562F9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88982" y="8089431"/>
            <a:ext cx="1580316" cy="1580316"/>
          </a:xfrm>
          <a:prstGeom prst="rect">
            <a:avLst/>
          </a:prstGeom>
        </p:spPr>
      </p:pic>
      <p:pic>
        <p:nvPicPr>
          <p:cNvPr id="8" name="Graphic 7" descr="Withering Tree with solid fill">
            <a:extLst>
              <a:ext uri="{FF2B5EF4-FFF2-40B4-BE49-F238E27FC236}">
                <a16:creationId xmlns:a16="http://schemas.microsoft.com/office/drawing/2014/main" id="{42FD1904-0D11-88C6-B098-1EF7EFB533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97179" y="11256849"/>
            <a:ext cx="1502721" cy="1502721"/>
          </a:xfrm>
          <a:prstGeom prst="rect">
            <a:avLst/>
          </a:prstGeom>
        </p:spPr>
      </p:pic>
      <p:sp>
        <p:nvSpPr>
          <p:cNvPr id="9" name="TextBox 8">
            <a:extLst>
              <a:ext uri="{FF2B5EF4-FFF2-40B4-BE49-F238E27FC236}">
                <a16:creationId xmlns:a16="http://schemas.microsoft.com/office/drawing/2014/main" id="{AC97C415-1AED-76D0-A93B-43C29077802D}"/>
              </a:ext>
            </a:extLst>
          </p:cNvPr>
          <p:cNvSpPr txBox="1"/>
          <p:nvPr/>
        </p:nvSpPr>
        <p:spPr>
          <a:xfrm>
            <a:off x="3541776" y="10951729"/>
            <a:ext cx="1502720"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err="1"/>
              <a:t>Dataset</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0" name="Straight Arrow Connector 9">
            <a:extLst>
              <a:ext uri="{FF2B5EF4-FFF2-40B4-BE49-F238E27FC236}">
                <a16:creationId xmlns:a16="http://schemas.microsoft.com/office/drawing/2014/main" id="{53E8EE39-69FC-1658-30D8-530ABF613F1D}"/>
              </a:ext>
            </a:extLst>
          </p:cNvPr>
          <p:cNvCxnSpPr>
            <a:cxnSpLocks/>
          </p:cNvCxnSpPr>
          <p:nvPr/>
        </p:nvCxnSpPr>
        <p:spPr>
          <a:xfrm flipV="1">
            <a:off x="5549336" y="8879588"/>
            <a:ext cx="3602046" cy="1082248"/>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0E189AD2-4990-E21A-253B-91EE3F7BE386}"/>
              </a:ext>
            </a:extLst>
          </p:cNvPr>
          <p:cNvCxnSpPr>
            <a:cxnSpLocks/>
          </p:cNvCxnSpPr>
          <p:nvPr/>
        </p:nvCxnSpPr>
        <p:spPr>
          <a:xfrm flipV="1">
            <a:off x="5549337" y="7425387"/>
            <a:ext cx="3602045" cy="253644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TextBox 23">
            <a:extLst>
              <a:ext uri="{FF2B5EF4-FFF2-40B4-BE49-F238E27FC236}">
                <a16:creationId xmlns:a16="http://schemas.microsoft.com/office/drawing/2014/main" id="{DECF56EB-FE52-2169-5623-D323DEAD79D4}"/>
              </a:ext>
            </a:extLst>
          </p:cNvPr>
          <p:cNvSpPr txBox="1"/>
          <p:nvPr/>
        </p:nvSpPr>
        <p:spPr>
          <a:xfrm>
            <a:off x="10794100" y="7049542"/>
            <a:ext cx="2990755"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lineal</a:t>
            </a:r>
          </a:p>
        </p:txBody>
      </p:sp>
      <p:sp>
        <p:nvSpPr>
          <p:cNvPr id="25" name="TextBox 24">
            <a:extLst>
              <a:ext uri="{FF2B5EF4-FFF2-40B4-BE49-F238E27FC236}">
                <a16:creationId xmlns:a16="http://schemas.microsoft.com/office/drawing/2014/main" id="{B8AA83B2-B5F2-79DC-D90E-DAC4365C068A}"/>
              </a:ext>
            </a:extLst>
          </p:cNvPr>
          <p:cNvSpPr txBox="1"/>
          <p:nvPr/>
        </p:nvSpPr>
        <p:spPr>
          <a:xfrm>
            <a:off x="10794100" y="8581045"/>
            <a:ext cx="871649"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6" name="TextBox 25">
            <a:extLst>
              <a:ext uri="{FF2B5EF4-FFF2-40B4-BE49-F238E27FC236}">
                <a16:creationId xmlns:a16="http://schemas.microsoft.com/office/drawing/2014/main" id="{172CE128-42FA-EF27-EC5A-0D961A748DB6}"/>
              </a:ext>
            </a:extLst>
          </p:cNvPr>
          <p:cNvSpPr txBox="1"/>
          <p:nvPr/>
        </p:nvSpPr>
        <p:spPr>
          <a:xfrm>
            <a:off x="10735648" y="10120544"/>
            <a:ext cx="25119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Red neuronal</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27" name="TextBox 26">
            <a:extLst>
              <a:ext uri="{FF2B5EF4-FFF2-40B4-BE49-F238E27FC236}">
                <a16:creationId xmlns:a16="http://schemas.microsoft.com/office/drawing/2014/main" id="{37121603-8590-3B09-FEBF-58A0461C3F46}"/>
              </a:ext>
            </a:extLst>
          </p:cNvPr>
          <p:cNvSpPr txBox="1"/>
          <p:nvPr/>
        </p:nvSpPr>
        <p:spPr>
          <a:xfrm>
            <a:off x="10599900" y="11707646"/>
            <a:ext cx="3999878"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Árbol de clasificación</a:t>
            </a:r>
          </a:p>
        </p:txBody>
      </p:sp>
      <p:pic>
        <p:nvPicPr>
          <p:cNvPr id="28" name="Graphic 27" descr="Scatterplot with solid fill">
            <a:extLst>
              <a:ext uri="{FF2B5EF4-FFF2-40B4-BE49-F238E27FC236}">
                <a16:creationId xmlns:a16="http://schemas.microsoft.com/office/drawing/2014/main" id="{6403DE7A-0A43-2A0A-BA1D-403F7ADDA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51383" y="6557928"/>
            <a:ext cx="1580316" cy="1580316"/>
          </a:xfrm>
          <a:prstGeom prst="rect">
            <a:avLst/>
          </a:prstGeom>
        </p:spPr>
      </p:pic>
      <p:cxnSp>
        <p:nvCxnSpPr>
          <p:cNvPr id="34" name="Straight Arrow Connector 33">
            <a:extLst>
              <a:ext uri="{FF2B5EF4-FFF2-40B4-BE49-F238E27FC236}">
                <a16:creationId xmlns:a16="http://schemas.microsoft.com/office/drawing/2014/main" id="{377B7740-6812-DF11-CE8A-8A52375FB0AD}"/>
              </a:ext>
            </a:extLst>
          </p:cNvPr>
          <p:cNvCxnSpPr>
            <a:cxnSpLocks/>
            <a:endCxn id="5" idx="1"/>
          </p:cNvCxnSpPr>
          <p:nvPr/>
        </p:nvCxnSpPr>
        <p:spPr>
          <a:xfrm>
            <a:off x="5611738" y="9961836"/>
            <a:ext cx="3485441" cy="50485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96367399-D668-2D51-F504-622F78900204}"/>
              </a:ext>
            </a:extLst>
          </p:cNvPr>
          <p:cNvCxnSpPr>
            <a:cxnSpLocks/>
          </p:cNvCxnSpPr>
          <p:nvPr/>
        </p:nvCxnSpPr>
        <p:spPr>
          <a:xfrm>
            <a:off x="5545089" y="9934807"/>
            <a:ext cx="3427288" cy="207138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 name="Graphic 40" descr="Circles with lines with solid fill">
            <a:extLst>
              <a:ext uri="{FF2B5EF4-FFF2-40B4-BE49-F238E27FC236}">
                <a16:creationId xmlns:a16="http://schemas.microsoft.com/office/drawing/2014/main" id="{B6053FD0-F6E4-F6BF-1012-E18D890D86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003634" y="8886375"/>
            <a:ext cx="1580316" cy="1580316"/>
          </a:xfrm>
          <a:prstGeom prst="rect">
            <a:avLst/>
          </a:prstGeom>
        </p:spPr>
      </p:pic>
      <p:cxnSp>
        <p:nvCxnSpPr>
          <p:cNvPr id="42" name="Straight Arrow Connector 41">
            <a:extLst>
              <a:ext uri="{FF2B5EF4-FFF2-40B4-BE49-F238E27FC236}">
                <a16:creationId xmlns:a16="http://schemas.microsoft.com/office/drawing/2014/main" id="{0CAE1536-8844-37C8-852E-00F4299B0BCC}"/>
              </a:ext>
            </a:extLst>
          </p:cNvPr>
          <p:cNvCxnSpPr>
            <a:cxnSpLocks/>
            <a:stCxn id="24" idx="3"/>
          </p:cNvCxnSpPr>
          <p:nvPr/>
        </p:nvCxnSpPr>
        <p:spPr>
          <a:xfrm>
            <a:off x="13784855" y="7348086"/>
            <a:ext cx="3626067" cy="183004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5" name="Straight Arrow Connector 44">
            <a:extLst>
              <a:ext uri="{FF2B5EF4-FFF2-40B4-BE49-F238E27FC236}">
                <a16:creationId xmlns:a16="http://schemas.microsoft.com/office/drawing/2014/main" id="{1AD31F12-EF26-7B4F-5EF4-38864DC0CB98}"/>
              </a:ext>
            </a:extLst>
          </p:cNvPr>
          <p:cNvCxnSpPr>
            <a:cxnSpLocks/>
            <a:stCxn id="25" idx="3"/>
          </p:cNvCxnSpPr>
          <p:nvPr/>
        </p:nvCxnSpPr>
        <p:spPr>
          <a:xfrm>
            <a:off x="11665749" y="8879589"/>
            <a:ext cx="5337884" cy="635566"/>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8" name="Straight Arrow Connector 47">
            <a:extLst>
              <a:ext uri="{FF2B5EF4-FFF2-40B4-BE49-F238E27FC236}">
                <a16:creationId xmlns:a16="http://schemas.microsoft.com/office/drawing/2014/main" id="{C9139DA6-F067-5737-1277-D4D96A149FA3}"/>
              </a:ext>
            </a:extLst>
          </p:cNvPr>
          <p:cNvCxnSpPr>
            <a:cxnSpLocks/>
            <a:stCxn id="26" idx="3"/>
          </p:cNvCxnSpPr>
          <p:nvPr/>
        </p:nvCxnSpPr>
        <p:spPr>
          <a:xfrm flipV="1">
            <a:off x="13247619" y="9961836"/>
            <a:ext cx="3902046" cy="45725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1" name="Straight Arrow Connector 50">
            <a:extLst>
              <a:ext uri="{FF2B5EF4-FFF2-40B4-BE49-F238E27FC236}">
                <a16:creationId xmlns:a16="http://schemas.microsoft.com/office/drawing/2014/main" id="{B08FFE2A-7C10-B381-0DA1-5824803CDBE4}"/>
              </a:ext>
            </a:extLst>
          </p:cNvPr>
          <p:cNvCxnSpPr>
            <a:cxnSpLocks/>
            <a:stCxn id="27" idx="3"/>
          </p:cNvCxnSpPr>
          <p:nvPr/>
        </p:nvCxnSpPr>
        <p:spPr>
          <a:xfrm flipV="1">
            <a:off x="14599778" y="10298859"/>
            <a:ext cx="2811144" cy="1707331"/>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B213E9A3-0846-1290-99E0-341431BDB22E}"/>
              </a:ext>
            </a:extLst>
          </p:cNvPr>
          <p:cNvCxnSpPr>
            <a:cxnSpLocks/>
          </p:cNvCxnSpPr>
          <p:nvPr/>
        </p:nvCxnSpPr>
        <p:spPr>
          <a:xfrm flipV="1">
            <a:off x="18437919" y="9669747"/>
            <a:ext cx="2549887" cy="925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6" name="TextBox 55">
            <a:extLst>
              <a:ext uri="{FF2B5EF4-FFF2-40B4-BE49-F238E27FC236}">
                <a16:creationId xmlns:a16="http://schemas.microsoft.com/office/drawing/2014/main" id="{A0B85080-83A8-4E31-876E-4305A2467732}"/>
              </a:ext>
            </a:extLst>
          </p:cNvPr>
          <p:cNvSpPr txBox="1"/>
          <p:nvPr/>
        </p:nvSpPr>
        <p:spPr>
          <a:xfrm>
            <a:off x="17673510" y="10314743"/>
            <a:ext cx="2108270" cy="1091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Modelo de </a:t>
            </a:r>
          </a:p>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sz="3600" dirty="0"/>
              <a:t>salida</a:t>
            </a:r>
            <a:endPar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sp>
        <p:nvSpPr>
          <p:cNvPr id="7" name="Footer Placeholder 4">
            <a:extLst>
              <a:ext uri="{FF2B5EF4-FFF2-40B4-BE49-F238E27FC236}">
                <a16:creationId xmlns:a16="http://schemas.microsoft.com/office/drawing/2014/main" id="{C2E2E2F2-A3E0-E8BE-11C5-7DA8339119A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317418532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296926094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Bagging</a:t>
            </a:r>
            <a:endParaRPr lang="es-ES_tradnl" dirty="0">
              <a:solidFill>
                <a:schemeClr val="tx1"/>
              </a:solidFill>
            </a:endParaRPr>
          </a:p>
        </p:txBody>
      </p:sp>
    </p:spTree>
    <p:extLst>
      <p:ext uri="{BB962C8B-B14F-4D97-AF65-F5344CB8AC3E}">
        <p14:creationId xmlns:p14="http://schemas.microsoft.com/office/powerpoint/2010/main" val="31046446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normAutofit fontScale="92500"/>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¿Cómo logramos diversidad en nuestros predictores?</a:t>
            </a:r>
          </a:p>
          <a:p>
            <a:pPr defTabSz="554990">
              <a:spcBef>
                <a:spcPts val="3100"/>
              </a:spcBef>
              <a:defRPr sz="4370">
                <a:latin typeface="Graphik Compact Regular"/>
                <a:ea typeface="Graphik Compact Regular"/>
                <a:cs typeface="Graphik Compact Regular"/>
                <a:sym typeface="Graphik Compact Regular"/>
              </a:defRPr>
            </a:pPr>
            <a:r>
              <a:rPr lang="es-ES_tradnl" dirty="0"/>
              <a:t>Una forma de obtener diversidad en el ensamble es utilizando arquitecturas diferentes para cada predictor. </a:t>
            </a:r>
          </a:p>
          <a:p>
            <a:pPr defTabSz="554990">
              <a:spcBef>
                <a:spcPts val="3100"/>
              </a:spcBef>
              <a:defRPr sz="4370">
                <a:latin typeface="Graphik Compact Regular"/>
                <a:ea typeface="Graphik Compact Regular"/>
                <a:cs typeface="Graphik Compact Regular"/>
                <a:sym typeface="Graphik Compact Regular"/>
              </a:defRPr>
            </a:pPr>
            <a:r>
              <a:rPr lang="es-ES_tradnl" b="1" dirty="0"/>
              <a:t>Otra alternativa es usar la misma arquitectura, pero entrenándola con distintos subconjuntos del set de datos.</a:t>
            </a:r>
          </a:p>
          <a:p>
            <a:pPr defTabSz="554990">
              <a:spcBef>
                <a:spcPts val="3100"/>
              </a:spcBef>
              <a:defRPr sz="4370">
                <a:latin typeface="Graphik Compact Regular"/>
                <a:ea typeface="Graphik Compact Regular"/>
                <a:cs typeface="Graphik Compact Regular"/>
                <a:sym typeface="Graphik Compact Regular"/>
              </a:defRPr>
            </a:pPr>
            <a:r>
              <a:rPr lang="es-ES_tradnl" dirty="0"/>
              <a:t>Dependiendo del tipo de muestreo, distinguimos dos métodos:</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err="1">
                <a:solidFill>
                  <a:schemeClr val="accent6"/>
                </a:solidFill>
              </a:rPr>
              <a:t>Bagging</a:t>
            </a:r>
            <a:r>
              <a:rPr lang="es-ES_tradnl" dirty="0"/>
              <a:t>: El muestreo se realiza </a:t>
            </a:r>
            <a:r>
              <a:rPr lang="es-ES_tradnl" b="1" dirty="0">
                <a:solidFill>
                  <a:schemeClr val="accent6"/>
                </a:solidFill>
              </a:rPr>
              <a:t>con reposición </a:t>
            </a:r>
            <a:r>
              <a:rPr lang="es-ES_tradnl" dirty="0"/>
              <a:t>(reemplazo).</a:t>
            </a:r>
          </a:p>
          <a:p>
            <a:pPr marL="571500" indent="-571500" defTabSz="554990">
              <a:spcBef>
                <a:spcPts val="3100"/>
              </a:spcBef>
              <a:buFont typeface="Arial" panose="020B0604020202020204" pitchFamily="34" charset="0"/>
              <a:buChar char="•"/>
              <a:defRPr sz="4370">
                <a:latin typeface="Graphik Compact Regular"/>
                <a:ea typeface="Graphik Compact Regular"/>
                <a:cs typeface="Graphik Compact Regular"/>
                <a:sym typeface="Graphik Compact Regular"/>
              </a:defRPr>
            </a:pPr>
            <a:r>
              <a:rPr lang="es-ES_tradnl" b="1" dirty="0" err="1">
                <a:solidFill>
                  <a:schemeClr val="accent3">
                    <a:lumMod val="75000"/>
                  </a:schemeClr>
                </a:solidFill>
              </a:rPr>
              <a:t>Pasting</a:t>
            </a:r>
            <a:r>
              <a:rPr lang="es-ES_tradnl" b="1" dirty="0">
                <a:solidFill>
                  <a:schemeClr val="accent3">
                    <a:lumMod val="75000"/>
                  </a:schemeClr>
                </a:solidFill>
              </a:rPr>
              <a:t> </a:t>
            </a:r>
            <a:r>
              <a:rPr lang="es-ES_tradnl" dirty="0"/>
              <a:t>: El muestreo se realiza </a:t>
            </a:r>
            <a:r>
              <a:rPr lang="es-ES_tradnl" b="1" dirty="0">
                <a:solidFill>
                  <a:schemeClr val="accent3">
                    <a:lumMod val="75000"/>
                  </a:schemeClr>
                </a:solidFill>
              </a:rPr>
              <a:t>sin</a:t>
            </a:r>
            <a:r>
              <a:rPr lang="es-ES_tradnl" dirty="0">
                <a:solidFill>
                  <a:schemeClr val="accent3">
                    <a:lumMod val="75000"/>
                  </a:schemeClr>
                </a:solidFill>
              </a:rPr>
              <a:t> </a:t>
            </a:r>
            <a:r>
              <a:rPr lang="es-ES_tradnl" b="1" dirty="0">
                <a:solidFill>
                  <a:schemeClr val="accent3">
                    <a:lumMod val="75000"/>
                  </a:schemeClr>
                </a:solidFill>
              </a:rPr>
              <a:t>reposición</a:t>
            </a:r>
            <a:r>
              <a:rPr lang="es-ES_tradnl" dirty="0"/>
              <a:t>.</a:t>
            </a:r>
          </a:p>
          <a:p>
            <a:pPr defTabSz="554990">
              <a:spcBef>
                <a:spcPts val="3100"/>
              </a:spcBef>
              <a:defRPr sz="4370">
                <a:latin typeface="Graphik Compact Regular"/>
                <a:ea typeface="Graphik Compact Regular"/>
                <a:cs typeface="Graphik Compact Regular"/>
                <a:sym typeface="Graphik Compact Regular"/>
              </a:defRPr>
            </a:pPr>
            <a:r>
              <a:rPr lang="es-ES_tradnl" dirty="0"/>
              <a:t>Si bien en ambos casos una fila puede ser usada por distintos predictores, la clave es que solo en </a:t>
            </a:r>
            <a:r>
              <a:rPr lang="es-ES_tradnl" b="1" dirty="0" err="1">
                <a:solidFill>
                  <a:schemeClr val="accent6"/>
                </a:solidFill>
              </a:rPr>
              <a:t>Bagging</a:t>
            </a:r>
            <a:r>
              <a:rPr lang="es-ES_tradnl" dirty="0"/>
              <a:t> una misma observación puede aparecer repetida varias veces dentro del entrenamiento de un mismo predictor.</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23</a:t>
            </a:fld>
            <a:endParaRPr lang="en-US" sz="2800" dirty="0"/>
          </a:p>
        </p:txBody>
      </p:sp>
      <p:sp>
        <p:nvSpPr>
          <p:cNvPr id="4" name="Footer Placeholder 4">
            <a:extLst>
              <a:ext uri="{FF2B5EF4-FFF2-40B4-BE49-F238E27FC236}">
                <a16:creationId xmlns:a16="http://schemas.microsoft.com/office/drawing/2014/main" id="{216D5F33-6B6E-E30A-C398-91A44778F7CD}"/>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332199958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En estadística, la técnica de re-muestreo con reposición se denomina </a:t>
            </a:r>
            <a:r>
              <a:rPr lang="es-ES_tradnl" b="1" dirty="0" err="1">
                <a:solidFill>
                  <a:schemeClr val="accent3">
                    <a:lumMod val="75000"/>
                  </a:schemeClr>
                </a:solidFill>
              </a:rPr>
              <a:t>Bootstrapping</a:t>
            </a: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24</a:t>
            </a:fld>
            <a:endParaRPr lang="en-US" sz="2800" dirty="0"/>
          </a:p>
        </p:txBody>
      </p:sp>
      <p:pic>
        <p:nvPicPr>
          <p:cNvPr id="4" name="Illustration_bootstrap.png" descr="Illustration_bootstrap.png">
            <a:extLst>
              <a:ext uri="{FF2B5EF4-FFF2-40B4-BE49-F238E27FC236}">
                <a16:creationId xmlns:a16="http://schemas.microsoft.com/office/drawing/2014/main" id="{ED9AFE23-938C-5073-444B-8A006ACB0703}"/>
              </a:ext>
            </a:extLst>
          </p:cNvPr>
          <p:cNvPicPr>
            <a:picLocks noChangeAspect="1"/>
          </p:cNvPicPr>
          <p:nvPr/>
        </p:nvPicPr>
        <p:blipFill>
          <a:blip r:embed="rId3"/>
          <a:srcRect t="6344" b="6344"/>
          <a:stretch>
            <a:fillRect/>
          </a:stretch>
        </p:blipFill>
        <p:spPr>
          <a:xfrm>
            <a:off x="488731" y="5349684"/>
            <a:ext cx="23365615" cy="6208332"/>
          </a:xfrm>
          <a:prstGeom prst="rect">
            <a:avLst/>
          </a:prstGeom>
          <a:ln w="12700">
            <a:miter lim="400000"/>
          </a:ln>
        </p:spPr>
      </p:pic>
      <p:sp>
        <p:nvSpPr>
          <p:cNvPr id="5" name="Footer Placeholder 4">
            <a:extLst>
              <a:ext uri="{FF2B5EF4-FFF2-40B4-BE49-F238E27FC236}">
                <a16:creationId xmlns:a16="http://schemas.microsoft.com/office/drawing/2014/main" id="{9B0DCBFD-5599-5336-0987-71333FBBEB0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390246537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dirty="0"/>
              <a:t>, utilizamos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25</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C8B1022F-AA60-AD88-8F2D-F153F3885349}"/>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0DFEFCA7-A4E8-5DFC-2E48-1899A203C828}"/>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705098C8-BD07-0D6A-9B4A-21DFDAFE065E}"/>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76966288-DA6A-00A0-CFB9-EBDD49772374}"/>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F976DBFB-D6E9-71E8-7382-371DD9430939}"/>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5A3771-0337-4658-DFFE-2365AB808710}"/>
              </a:ext>
            </a:extLst>
          </p:cNvPr>
          <p:cNvSpPr txBox="1"/>
          <p:nvPr/>
        </p:nvSpPr>
        <p:spPr>
          <a:xfrm>
            <a:off x="19018925" y="8285820"/>
            <a:ext cx="4736874"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Re-muestreo con reemplazo</a:t>
            </a:r>
          </a:p>
        </p:txBody>
      </p:sp>
      <p:pic>
        <p:nvPicPr>
          <p:cNvPr id="13" name="Graphic 12" descr="User network with solid fill">
            <a:extLst>
              <a:ext uri="{FF2B5EF4-FFF2-40B4-BE49-F238E27FC236}">
                <a16:creationId xmlns:a16="http://schemas.microsoft.com/office/drawing/2014/main" id="{33A081CA-0A72-8E38-F3FB-4D4FD86BE3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4E46D625-F32D-9988-60B2-D3C4FB031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E9BA23B5-0935-9F63-F6FE-9B6A8AD096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BED658F5-D126-44FD-07D9-D64C04A1417A}"/>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964FFB5C-E82E-C50D-D1D6-088EB244C9B2}"/>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8D18A821-8A1E-720F-CDB7-C97F4A6A06D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3AB0E80F-BEAC-7EBB-8D3F-D9055340A990}"/>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FECD7C9C-DB19-D06C-3D74-5B56D0999B98}"/>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63280D82-117A-5315-436D-9A7733086DEF}"/>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99BC09E1-6FFC-F369-DB73-069924A383AA}"/>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279C14D5-590E-21FE-41FA-C1DFA4D0C292}"/>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30A06A05-7346-2D79-1B04-0437CE366D20}"/>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Footer Placeholder 4">
            <a:extLst>
              <a:ext uri="{FF2B5EF4-FFF2-40B4-BE49-F238E27FC236}">
                <a16:creationId xmlns:a16="http://schemas.microsoft.com/office/drawing/2014/main" id="{38B2AB85-AD50-2859-69A0-451BA65B4F72}"/>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1149749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8871B-3B29-EC39-8BEB-993E91D6A708}"/>
            </a:ext>
          </a:extLst>
        </p:cNvPr>
        <p:cNvGrpSpPr/>
        <p:nvPr/>
      </p:nvGrpSpPr>
      <p:grpSpPr>
        <a:xfrm>
          <a:off x="0" y="0"/>
          <a:ext cx="0" cy="0"/>
          <a:chOff x="0" y="0"/>
          <a:chExt cx="0" cy="0"/>
        </a:xfrm>
      </p:grpSpPr>
      <p:sp>
        <p:nvSpPr>
          <p:cNvPr id="214" name="Un poquito de historia……">
            <a:extLst>
              <a:ext uri="{FF2B5EF4-FFF2-40B4-BE49-F238E27FC236}">
                <a16:creationId xmlns:a16="http://schemas.microsoft.com/office/drawing/2014/main" id="{ABE2D522-F828-745C-F475-101076B733C7}"/>
              </a:ext>
            </a:extLst>
          </p:cNvPr>
          <p:cNvSpPr txBox="1">
            <a:spLocks noGrp="1"/>
          </p:cNvSpPr>
          <p:nvPr>
            <p:ph type="body" idx="1"/>
          </p:nvPr>
        </p:nvSpPr>
        <p:spPr>
          <a:xfrm>
            <a:off x="1295400" y="3335820"/>
            <a:ext cx="22580600" cy="9028144"/>
          </a:xfrm>
          <a:prstGeom prst="rect">
            <a:avLst/>
          </a:prstGeom>
        </p:spPr>
        <p:txBody>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Para realizar </a:t>
            </a:r>
            <a:r>
              <a:rPr lang="es-ES_tradnl" b="1" dirty="0" err="1">
                <a:solidFill>
                  <a:schemeClr val="accent6"/>
                </a:solidFill>
              </a:rPr>
              <a:t>Bagging</a:t>
            </a:r>
            <a:r>
              <a:rPr lang="es-ES_tradnl" b="1" dirty="0">
                <a:solidFill>
                  <a:schemeClr val="accent6"/>
                </a:solidFill>
              </a:rPr>
              <a:t> (</a:t>
            </a:r>
            <a:r>
              <a:rPr lang="es-ES_tradnl" b="1" dirty="0" err="1">
                <a:solidFill>
                  <a:schemeClr val="accent6"/>
                </a:solidFill>
              </a:rPr>
              <a:t>bootstrap</a:t>
            </a:r>
            <a:r>
              <a:rPr lang="es-ES_tradnl" b="1" dirty="0">
                <a:solidFill>
                  <a:schemeClr val="accent6"/>
                </a:solidFill>
              </a:rPr>
              <a:t> </a:t>
            </a:r>
            <a:r>
              <a:rPr lang="es-ES_tradnl" b="1" dirty="0" err="1">
                <a:solidFill>
                  <a:schemeClr val="accent6"/>
                </a:solidFill>
              </a:rPr>
              <a:t>aggregating</a:t>
            </a:r>
            <a:r>
              <a:rPr lang="es-ES_tradnl" b="1" dirty="0">
                <a:solidFill>
                  <a:schemeClr val="accent6"/>
                </a:solidFill>
              </a:rPr>
              <a:t>)</a:t>
            </a:r>
            <a:r>
              <a:rPr lang="es-ES_tradnl" dirty="0"/>
              <a:t>, utilizamos modelos que tengan mucha varianza y poco sesgo.</a:t>
            </a:r>
          </a:p>
          <a:p>
            <a:pPr defTabSz="554990">
              <a:spcBef>
                <a:spcPts val="3100"/>
              </a:spcBef>
              <a:defRPr sz="4370">
                <a:latin typeface="Graphik Compact Regular"/>
                <a:ea typeface="Graphik Compact Regular"/>
                <a:cs typeface="Graphik Compact Regular"/>
                <a:sym typeface="Graphik Compact Regular"/>
              </a:defRPr>
            </a:pPr>
            <a:endParaRPr lang="es-ES_tradnl" dirty="0"/>
          </a:p>
        </p:txBody>
      </p:sp>
      <p:sp>
        <p:nvSpPr>
          <p:cNvPr id="215" name="Redes Neuronales">
            <a:extLst>
              <a:ext uri="{FF2B5EF4-FFF2-40B4-BE49-F238E27FC236}">
                <a16:creationId xmlns:a16="http://schemas.microsoft.com/office/drawing/2014/main" id="{CE8A56B7-0AA4-C4BB-3B5F-5C63EC7FA090}"/>
              </a:ext>
            </a:extLst>
          </p:cNvPr>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3" name="Slide Number Placeholder 5">
            <a:extLst>
              <a:ext uri="{FF2B5EF4-FFF2-40B4-BE49-F238E27FC236}">
                <a16:creationId xmlns:a16="http://schemas.microsoft.com/office/drawing/2014/main" id="{AA1B18D5-9B4F-F427-113C-3DAA046C2F3D}"/>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26</a:t>
            </a:fld>
            <a:endParaRPr lang="en-US" sz="2800" dirty="0"/>
          </a:p>
        </p:txBody>
      </p:sp>
      <p:pic>
        <p:nvPicPr>
          <p:cNvPr id="6" name="Picture 5" descr="A screenshot of a game&#10;&#10;Description automatically generated">
            <a:extLst>
              <a:ext uri="{FF2B5EF4-FFF2-40B4-BE49-F238E27FC236}">
                <a16:creationId xmlns:a16="http://schemas.microsoft.com/office/drawing/2014/main" id="{B2FBF65A-081B-EC05-6C48-B8F44EDFC6F7}"/>
              </a:ext>
            </a:extLst>
          </p:cNvPr>
          <p:cNvPicPr>
            <a:picLocks noChangeAspect="1"/>
          </p:cNvPicPr>
          <p:nvPr/>
        </p:nvPicPr>
        <p:blipFill rotWithShape="1">
          <a:blip r:embed="rId3">
            <a:extLst>
              <a:ext uri="{28A0092B-C50C-407E-A947-70E740481C1C}">
                <a14:useLocalDpi xmlns:a14="http://schemas.microsoft.com/office/drawing/2010/main" val="0"/>
              </a:ext>
            </a:extLst>
          </a:blip>
          <a:srcRect l="36732" t="35275" r="38340" b="48361"/>
          <a:stretch/>
        </p:blipFill>
        <p:spPr>
          <a:xfrm>
            <a:off x="11209581" y="10380180"/>
            <a:ext cx="2626875" cy="2437307"/>
          </a:xfrm>
          <a:prstGeom prst="rect">
            <a:avLst/>
          </a:prstGeom>
        </p:spPr>
      </p:pic>
      <p:sp>
        <p:nvSpPr>
          <p:cNvPr id="7" name="TextBox 6">
            <a:extLst>
              <a:ext uri="{FF2B5EF4-FFF2-40B4-BE49-F238E27FC236}">
                <a16:creationId xmlns:a16="http://schemas.microsoft.com/office/drawing/2014/main" id="{57CC6CEA-E877-632C-3B01-255D45249F3C}"/>
              </a:ext>
            </a:extLst>
          </p:cNvPr>
          <p:cNvSpPr txBox="1"/>
          <p:nvPr/>
        </p:nvSpPr>
        <p:spPr>
          <a:xfrm>
            <a:off x="11206377" y="12739441"/>
            <a:ext cx="2630079"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err="1">
                <a:ln>
                  <a:noFill/>
                </a:ln>
                <a:solidFill>
                  <a:srgbClr val="000000"/>
                </a:solidFill>
                <a:effectLst/>
                <a:uFillTx/>
                <a:latin typeface="Graphik Compact Regular"/>
                <a:ea typeface="Graphik Compact Regular"/>
                <a:cs typeface="Graphik Compact Regular"/>
                <a:sym typeface="Graphik Compact Regular"/>
              </a:rPr>
              <a:t>Dataset</a:t>
            </a: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 original</a:t>
            </a:r>
          </a:p>
        </p:txBody>
      </p:sp>
      <p:pic>
        <p:nvPicPr>
          <p:cNvPr id="9" name="Picture 8" descr="A screenshot of a game&#10;&#10;Description automatically generated">
            <a:extLst>
              <a:ext uri="{FF2B5EF4-FFF2-40B4-BE49-F238E27FC236}">
                <a16:creationId xmlns:a16="http://schemas.microsoft.com/office/drawing/2014/main" id="{2BCC0FF6-AC50-98F5-250B-161D2CD90D91}"/>
              </a:ext>
            </a:extLst>
          </p:cNvPr>
          <p:cNvPicPr>
            <a:picLocks noChangeAspect="1"/>
          </p:cNvPicPr>
          <p:nvPr/>
        </p:nvPicPr>
        <p:blipFill rotWithShape="1">
          <a:blip r:embed="rId3">
            <a:extLst>
              <a:ext uri="{28A0092B-C50C-407E-A947-70E740481C1C}">
                <a14:useLocalDpi xmlns:a14="http://schemas.microsoft.com/office/drawing/2010/main" val="0"/>
              </a:ext>
            </a:extLst>
          </a:blip>
          <a:srcRect l="2938" t="13484" r="70747" b="70152"/>
          <a:stretch/>
        </p:blipFill>
        <p:spPr>
          <a:xfrm>
            <a:off x="6275978" y="7341087"/>
            <a:ext cx="2773060" cy="2437308"/>
          </a:xfrm>
          <a:prstGeom prst="rect">
            <a:avLst/>
          </a:prstGeom>
        </p:spPr>
      </p:pic>
      <p:pic>
        <p:nvPicPr>
          <p:cNvPr id="10" name="Picture 9" descr="A screenshot of a game&#10;&#10;Description automatically generated">
            <a:extLst>
              <a:ext uri="{FF2B5EF4-FFF2-40B4-BE49-F238E27FC236}">
                <a16:creationId xmlns:a16="http://schemas.microsoft.com/office/drawing/2014/main" id="{9F1C9F62-3A0E-1A6C-8C8B-7E89584C3EA3}"/>
              </a:ext>
            </a:extLst>
          </p:cNvPr>
          <p:cNvPicPr>
            <a:picLocks noChangeAspect="1"/>
          </p:cNvPicPr>
          <p:nvPr/>
        </p:nvPicPr>
        <p:blipFill rotWithShape="1">
          <a:blip r:embed="rId3">
            <a:extLst>
              <a:ext uri="{28A0092B-C50C-407E-A947-70E740481C1C}">
                <a14:useLocalDpi xmlns:a14="http://schemas.microsoft.com/office/drawing/2010/main" val="0"/>
              </a:ext>
            </a:extLst>
          </a:blip>
          <a:srcRect l="33295" t="13432" r="40390" b="70204"/>
          <a:stretch/>
        </p:blipFill>
        <p:spPr>
          <a:xfrm>
            <a:off x="11096416" y="7341087"/>
            <a:ext cx="2773060" cy="2437308"/>
          </a:xfrm>
          <a:prstGeom prst="rect">
            <a:avLst/>
          </a:prstGeom>
        </p:spPr>
      </p:pic>
      <p:pic>
        <p:nvPicPr>
          <p:cNvPr id="11" name="Picture 10" descr="A screenshot of a game&#10;&#10;Description automatically generated">
            <a:extLst>
              <a:ext uri="{FF2B5EF4-FFF2-40B4-BE49-F238E27FC236}">
                <a16:creationId xmlns:a16="http://schemas.microsoft.com/office/drawing/2014/main" id="{EC7B28C9-0164-A925-CAAA-F91325814121}"/>
              </a:ext>
            </a:extLst>
          </p:cNvPr>
          <p:cNvPicPr>
            <a:picLocks noChangeAspect="1"/>
          </p:cNvPicPr>
          <p:nvPr/>
        </p:nvPicPr>
        <p:blipFill rotWithShape="1">
          <a:blip r:embed="rId3">
            <a:extLst>
              <a:ext uri="{28A0092B-C50C-407E-A947-70E740481C1C}">
                <a14:useLocalDpi xmlns:a14="http://schemas.microsoft.com/office/drawing/2010/main" val="0"/>
              </a:ext>
            </a:extLst>
          </a:blip>
          <a:srcRect l="62548" t="13775" r="11137" b="69861"/>
          <a:stretch/>
        </p:blipFill>
        <p:spPr>
          <a:xfrm>
            <a:off x="15916854" y="7341087"/>
            <a:ext cx="2773060" cy="2437308"/>
          </a:xfrm>
          <a:prstGeom prst="rect">
            <a:avLst/>
          </a:prstGeom>
        </p:spPr>
      </p:pic>
      <p:sp>
        <p:nvSpPr>
          <p:cNvPr id="12" name="TextBox 11">
            <a:extLst>
              <a:ext uri="{FF2B5EF4-FFF2-40B4-BE49-F238E27FC236}">
                <a16:creationId xmlns:a16="http://schemas.microsoft.com/office/drawing/2014/main" id="{9804F1F7-3ED5-CE93-BF60-FFD487132743}"/>
              </a:ext>
            </a:extLst>
          </p:cNvPr>
          <p:cNvSpPr txBox="1"/>
          <p:nvPr/>
        </p:nvSpPr>
        <p:spPr>
          <a:xfrm>
            <a:off x="19018925" y="8285820"/>
            <a:ext cx="4736874"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Re-muestreo con reemplazo</a:t>
            </a:r>
          </a:p>
        </p:txBody>
      </p:sp>
      <p:pic>
        <p:nvPicPr>
          <p:cNvPr id="13" name="Graphic 12" descr="User network with solid fill">
            <a:extLst>
              <a:ext uri="{FF2B5EF4-FFF2-40B4-BE49-F238E27FC236}">
                <a16:creationId xmlns:a16="http://schemas.microsoft.com/office/drawing/2014/main" id="{81635900-C625-1BCF-2FF1-679CA7CABE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14191" y="5079614"/>
            <a:ext cx="1778386" cy="1778386"/>
          </a:xfrm>
          <a:prstGeom prst="rect">
            <a:avLst/>
          </a:prstGeom>
        </p:spPr>
      </p:pic>
      <p:pic>
        <p:nvPicPr>
          <p:cNvPr id="14" name="Graphic 13" descr="Gears with solid fill">
            <a:extLst>
              <a:ext uri="{FF2B5EF4-FFF2-40B4-BE49-F238E27FC236}">
                <a16:creationId xmlns:a16="http://schemas.microsoft.com/office/drawing/2014/main" id="{3D41C231-19F5-CE64-AFAD-1FB556FD0B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32223" y="5072606"/>
            <a:ext cx="1778385" cy="1778385"/>
          </a:xfrm>
          <a:prstGeom prst="rect">
            <a:avLst/>
          </a:prstGeom>
        </p:spPr>
      </p:pic>
      <p:pic>
        <p:nvPicPr>
          <p:cNvPr id="15" name="Graphic 14" descr="Normal Distribution with solid fill">
            <a:extLst>
              <a:ext uri="{FF2B5EF4-FFF2-40B4-BE49-F238E27FC236}">
                <a16:creationId xmlns:a16="http://schemas.microsoft.com/office/drawing/2014/main" id="{FD7A7546-CE9A-3E2F-DD44-D77AB18F36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21330" y="5079614"/>
            <a:ext cx="1811867" cy="1811867"/>
          </a:xfrm>
          <a:prstGeom prst="rect">
            <a:avLst/>
          </a:prstGeom>
        </p:spPr>
      </p:pic>
      <p:sp>
        <p:nvSpPr>
          <p:cNvPr id="16" name="TextBox 15">
            <a:extLst>
              <a:ext uri="{FF2B5EF4-FFF2-40B4-BE49-F238E27FC236}">
                <a16:creationId xmlns:a16="http://schemas.microsoft.com/office/drawing/2014/main" id="{E9222C5C-7BB1-04A5-6293-5CA786F112C1}"/>
              </a:ext>
            </a:extLst>
          </p:cNvPr>
          <p:cNvSpPr txBox="1"/>
          <p:nvPr/>
        </p:nvSpPr>
        <p:spPr>
          <a:xfrm>
            <a:off x="6628023" y="4744076"/>
            <a:ext cx="258641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Regresión logística</a:t>
            </a:r>
          </a:p>
        </p:txBody>
      </p:sp>
      <p:sp>
        <p:nvSpPr>
          <p:cNvPr id="17" name="TextBox 16">
            <a:extLst>
              <a:ext uri="{FF2B5EF4-FFF2-40B4-BE49-F238E27FC236}">
                <a16:creationId xmlns:a16="http://schemas.microsoft.com/office/drawing/2014/main" id="{42A436E7-92EF-6766-5F00-085417FC8B07}"/>
              </a:ext>
            </a:extLst>
          </p:cNvPr>
          <p:cNvSpPr txBox="1"/>
          <p:nvPr/>
        </p:nvSpPr>
        <p:spPr>
          <a:xfrm>
            <a:off x="12258078" y="4710318"/>
            <a:ext cx="655244"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SVC</a:t>
            </a:r>
          </a:p>
        </p:txBody>
      </p:sp>
      <p:sp>
        <p:nvSpPr>
          <p:cNvPr id="18" name="TextBox 17">
            <a:extLst>
              <a:ext uri="{FF2B5EF4-FFF2-40B4-BE49-F238E27FC236}">
                <a16:creationId xmlns:a16="http://schemas.microsoft.com/office/drawing/2014/main" id="{65EDFCB8-1F25-99B3-EA1B-A37FA802CCE5}"/>
              </a:ext>
            </a:extLst>
          </p:cNvPr>
          <p:cNvSpPr txBox="1"/>
          <p:nvPr/>
        </p:nvSpPr>
        <p:spPr>
          <a:xfrm>
            <a:off x="16414191" y="4689397"/>
            <a:ext cx="1833900"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lang="es-ES_tradnl" dirty="0"/>
              <a:t>Red neuronal</a:t>
            </a:r>
            <a:endParaRPr kumimoji="0" lang="es-ES_tradnl" sz="2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endParaRPr>
          </a:p>
        </p:txBody>
      </p:sp>
      <p:cxnSp>
        <p:nvCxnSpPr>
          <p:cNvPr id="19" name="Straight Arrow Connector 18">
            <a:extLst>
              <a:ext uri="{FF2B5EF4-FFF2-40B4-BE49-F238E27FC236}">
                <a16:creationId xmlns:a16="http://schemas.microsoft.com/office/drawing/2014/main" id="{B506F7F3-0CD0-C703-66C7-15A4B16DFDEB}"/>
              </a:ext>
            </a:extLst>
          </p:cNvPr>
          <p:cNvCxnSpPr>
            <a:cxnSpLocks/>
            <a:stCxn id="6" idx="1"/>
          </p:cNvCxnSpPr>
          <p:nvPr/>
        </p:nvCxnSpPr>
        <p:spPr>
          <a:xfrm flipH="1" flipV="1">
            <a:off x="7827264" y="9778395"/>
            <a:ext cx="3382317"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a:extLst>
              <a:ext uri="{FF2B5EF4-FFF2-40B4-BE49-F238E27FC236}">
                <a16:creationId xmlns:a16="http://schemas.microsoft.com/office/drawing/2014/main" id="{7DAF096A-389D-3BF1-C6A7-BCF81C7C3DB3}"/>
              </a:ext>
            </a:extLst>
          </p:cNvPr>
          <p:cNvCxnSpPr>
            <a:cxnSpLocks/>
            <a:stCxn id="6" idx="3"/>
            <a:endCxn id="11" idx="2"/>
          </p:cNvCxnSpPr>
          <p:nvPr/>
        </p:nvCxnSpPr>
        <p:spPr>
          <a:xfrm flipV="1">
            <a:off x="13836456" y="9778395"/>
            <a:ext cx="3466928" cy="1820439"/>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1F2875CD-7F7C-0F77-6F2A-082EA020D1B4}"/>
              </a:ext>
            </a:extLst>
          </p:cNvPr>
          <p:cNvCxnSpPr>
            <a:cxnSpLocks/>
            <a:stCxn id="6" idx="0"/>
          </p:cNvCxnSpPr>
          <p:nvPr/>
        </p:nvCxnSpPr>
        <p:spPr>
          <a:xfrm flipV="1">
            <a:off x="12523019" y="977839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BAEFADCF-478D-4B41-69EF-5C4128DD35B3}"/>
              </a:ext>
            </a:extLst>
          </p:cNvPr>
          <p:cNvCxnSpPr>
            <a:cxnSpLocks/>
          </p:cNvCxnSpPr>
          <p:nvPr/>
        </p:nvCxnSpPr>
        <p:spPr>
          <a:xfrm flipV="1">
            <a:off x="7827264"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D8685D56-D51F-F4A8-8544-8F3E40F61B93}"/>
              </a:ext>
            </a:extLst>
          </p:cNvPr>
          <p:cNvCxnSpPr>
            <a:cxnSpLocks/>
          </p:cNvCxnSpPr>
          <p:nvPr/>
        </p:nvCxnSpPr>
        <p:spPr>
          <a:xfrm flipV="1">
            <a:off x="12509223" y="6739302"/>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Straight Arrow Connector 29">
            <a:extLst>
              <a:ext uri="{FF2B5EF4-FFF2-40B4-BE49-F238E27FC236}">
                <a16:creationId xmlns:a16="http://schemas.microsoft.com/office/drawing/2014/main" id="{62B6496A-F9B7-6061-E46D-2BBD2E3A3AB5}"/>
              </a:ext>
            </a:extLst>
          </p:cNvPr>
          <p:cNvCxnSpPr>
            <a:cxnSpLocks/>
          </p:cNvCxnSpPr>
          <p:nvPr/>
        </p:nvCxnSpPr>
        <p:spPr>
          <a:xfrm flipV="1">
            <a:off x="17303384" y="6681305"/>
            <a:ext cx="0" cy="60178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Footer Placeholder 4">
            <a:extLst>
              <a:ext uri="{FF2B5EF4-FFF2-40B4-BE49-F238E27FC236}">
                <a16:creationId xmlns:a16="http://schemas.microsoft.com/office/drawing/2014/main" id="{144E2129-8651-C5C0-D247-B2F0B9DE491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
        <p:nvSpPr>
          <p:cNvPr id="2" name="TextBox 1">
            <a:extLst>
              <a:ext uri="{FF2B5EF4-FFF2-40B4-BE49-F238E27FC236}">
                <a16:creationId xmlns:a16="http://schemas.microsoft.com/office/drawing/2014/main" id="{51B13808-E37E-E821-D7F6-64EDDF9F2E48}"/>
              </a:ext>
            </a:extLst>
          </p:cNvPr>
          <p:cNvSpPr txBox="1"/>
          <p:nvPr/>
        </p:nvSpPr>
        <p:spPr>
          <a:xfrm>
            <a:off x="1308951" y="7551741"/>
            <a:ext cx="4385135" cy="2016000"/>
          </a:xfrm>
          <a:prstGeom prst="rect">
            <a:avLst/>
          </a:prstGeom>
          <a:solidFill>
            <a:schemeClr val="accent2">
              <a:lumMod val="40000"/>
              <a:lumOff val="60000"/>
            </a:schemeClr>
          </a:solidFill>
          <a:ln>
            <a:noFill/>
          </a:ln>
        </p:spPr>
        <p:style>
          <a:lnRef idx="2">
            <a:schemeClr val="accent2"/>
          </a:lnRef>
          <a:fillRef idx="1">
            <a:schemeClr val="lt1"/>
          </a:fillRef>
          <a:effectRef idx="0">
            <a:schemeClr val="accent2"/>
          </a:effectRef>
          <a:fontRef idx="minor">
            <a:schemeClr val="dk1"/>
          </a:fontRef>
        </p:style>
        <p:txBody>
          <a:bodyPr wrap="square" anchor="ctr" anchorCtr="0">
            <a:noAutofit/>
          </a:bodyPr>
          <a:lstStyle/>
          <a:p>
            <a:pPr algn="ctr"/>
            <a:r>
              <a:rPr lang="es-AR" sz="2800" dirty="0">
                <a:solidFill>
                  <a:schemeClr val="bg2">
                    <a:lumMod val="25000"/>
                  </a:schemeClr>
                </a:solidFill>
              </a:rPr>
              <a:t>Cada uno de los modelos del ensamble puede ser entrenado en paralelo, lo que permite escalar la solución.</a:t>
            </a:r>
          </a:p>
        </p:txBody>
      </p:sp>
    </p:spTree>
    <p:extLst>
      <p:ext uri="{BB962C8B-B14F-4D97-AF65-F5344CB8AC3E}">
        <p14:creationId xmlns:p14="http://schemas.microsoft.com/office/powerpoint/2010/main" val="404269073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Un poquito de historia……"/>
          <p:cNvSpPr txBox="1">
            <a:spLocks noGrp="1"/>
          </p:cNvSpPr>
          <p:nvPr>
            <p:ph type="body" idx="1"/>
          </p:nvPr>
        </p:nvSpPr>
        <p:spPr>
          <a:xfrm>
            <a:off x="1295400" y="3710394"/>
            <a:ext cx="14944344" cy="9028144"/>
          </a:xfrm>
          <a:prstGeom prst="rect">
            <a:avLst/>
          </a:prstGeom>
        </p:spPr>
        <p:txBody>
          <a:bodyPr>
            <a:normAutofit lnSpcReduction="10000"/>
          </a:bodyPr>
          <a:lstStyle/>
          <a:p>
            <a:pPr defTabSz="554990">
              <a:spcBef>
                <a:spcPts val="3100"/>
              </a:spcBef>
              <a:defRPr sz="4370">
                <a:latin typeface="Graphik Compact Regular"/>
                <a:ea typeface="Graphik Compact Regular"/>
                <a:cs typeface="Graphik Compact Regular"/>
                <a:sym typeface="Graphik Compact Regular"/>
              </a:defRPr>
            </a:pPr>
            <a:r>
              <a:rPr lang="es-ES_tradnl" dirty="0"/>
              <a:t>Lo más común es utilizar un solo tipo de modelo base, particularmente el </a:t>
            </a:r>
            <a:r>
              <a:rPr lang="es-ES_tradnl" b="1" dirty="0">
                <a:solidFill>
                  <a:schemeClr val="accent3">
                    <a:lumMod val="75000"/>
                  </a:schemeClr>
                </a:solidFill>
              </a:rPr>
              <a:t>árbol de decisión</a:t>
            </a:r>
            <a:r>
              <a:rPr lang="es-ES_tradnl" dirty="0"/>
              <a:t>.</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Si el problema es de clasificación, los árboles deciden por votación.</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dirty="0"/>
              <a:t>Si es de regresión, se promedian las predicciones.</a:t>
            </a:r>
          </a:p>
          <a:p>
            <a:pPr defTabSz="554990">
              <a:spcBef>
                <a:spcPts val="3100"/>
              </a:spcBef>
              <a:defRPr sz="4370">
                <a:latin typeface="Graphik Compact Regular"/>
                <a:ea typeface="Graphik Compact Regular"/>
                <a:cs typeface="Graphik Compact Regular"/>
                <a:sym typeface="Graphik Compact Regular"/>
              </a:defRPr>
            </a:pPr>
            <a:r>
              <a:rPr lang="es-ES_tradnl" dirty="0"/>
              <a:t>Dado que cada árbol se entrena con una muestra distinta, el resultado será diferente al de los demás. Generalmente, se usan </a:t>
            </a:r>
            <a:r>
              <a:rPr lang="es-ES_tradnl" b="1" dirty="0">
                <a:solidFill>
                  <a:schemeClr val="accent6"/>
                </a:solidFill>
              </a:rPr>
              <a:t>árboles</a:t>
            </a:r>
            <a:r>
              <a:rPr lang="es-ES_tradnl" dirty="0"/>
              <a:t> </a:t>
            </a:r>
            <a:r>
              <a:rPr lang="es-ES_tradnl" b="1" dirty="0">
                <a:solidFill>
                  <a:schemeClr val="accent6"/>
                </a:solidFill>
              </a:rPr>
              <a:t>profundos</a:t>
            </a:r>
            <a:r>
              <a:rPr lang="es-ES_tradnl" dirty="0"/>
              <a:t> (es decir, con alta </a:t>
            </a:r>
            <a:r>
              <a:rPr lang="es-ES_tradnl" b="1" dirty="0">
                <a:solidFill>
                  <a:schemeClr val="accent3">
                    <a:lumMod val="75000"/>
                  </a:schemeClr>
                </a:solidFill>
              </a:rPr>
              <a:t>varianza</a:t>
            </a:r>
            <a:r>
              <a:rPr lang="es-ES_tradnl" dirty="0"/>
              <a:t> y poco </a:t>
            </a:r>
            <a:r>
              <a:rPr lang="es-ES_tradnl" b="1" dirty="0">
                <a:solidFill>
                  <a:schemeClr val="accent2">
                    <a:lumMod val="75000"/>
                  </a:schemeClr>
                </a:solidFill>
              </a:rPr>
              <a:t>sesgo</a:t>
            </a:r>
            <a:r>
              <a:rPr lang="es-ES_tradnl" dirty="0"/>
              <a:t>). Al promediar sus salidas, logramos reducir esa varianza.</a:t>
            </a:r>
          </a:p>
          <a:p>
            <a:pPr defTabSz="554990">
              <a:spcBef>
                <a:spcPts val="3100"/>
              </a:spcBef>
              <a:defRPr sz="4370">
                <a:latin typeface="Graphik Compact Regular"/>
                <a:ea typeface="Graphik Compact Regular"/>
                <a:cs typeface="Graphik Compact Regular"/>
                <a:sym typeface="Graphik Compact Regular"/>
              </a:defRPr>
            </a:pPr>
            <a:r>
              <a:rPr lang="es-ES_tradnl" dirty="0" err="1"/>
              <a:t>Bagging</a:t>
            </a:r>
            <a:r>
              <a:rPr lang="es-ES_tradnl" dirty="0"/>
              <a:t> mejora sustancialmente los resultados cuando se escala a cientos o miles de árboles.</a:t>
            </a:r>
          </a:p>
        </p:txBody>
      </p:sp>
      <p:sp>
        <p:nvSpPr>
          <p:cNvPr id="215" name="Redes Neuronales"/>
          <p:cNvSpPr txBox="1">
            <a:spLocks noGrp="1"/>
          </p:cNvSpPr>
          <p:nvPr>
            <p:ph type="title"/>
          </p:nvPr>
        </p:nvSpPr>
        <p:spPr>
          <a:xfrm>
            <a:off x="1295400" y="1622629"/>
            <a:ext cx="21869400" cy="1778386"/>
          </a:xfrm>
          <a:prstGeom prst="rect">
            <a:avLst/>
          </a:prstGeom>
        </p:spPr>
        <p:txBody>
          <a:bodyPr/>
          <a:lstStyle/>
          <a:p>
            <a:r>
              <a:rPr lang="es-ES_tradnl" dirty="0" err="1"/>
              <a:t>Bagging</a:t>
            </a:r>
            <a:endParaRPr lang="es-ES_tradnl" dirty="0"/>
          </a:p>
        </p:txBody>
      </p:sp>
      <p:sp>
        <p:nvSpPr>
          <p:cNvPr id="3" name="Slide Number Placeholder 5">
            <a:extLst>
              <a:ext uri="{FF2B5EF4-FFF2-40B4-BE49-F238E27FC236}">
                <a16:creationId xmlns:a16="http://schemas.microsoft.com/office/drawing/2014/main" id="{C4BD535F-A0A1-5651-F734-4EC4BE81CFC0}"/>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27</a:t>
            </a:fld>
            <a:endParaRPr lang="en-US" sz="2800" dirty="0"/>
          </a:p>
        </p:txBody>
      </p:sp>
      <p:pic>
        <p:nvPicPr>
          <p:cNvPr id="4" name="rect23432dsddllldd1.png" descr="rect23432dsddllldd1.png">
            <a:extLst>
              <a:ext uri="{FF2B5EF4-FFF2-40B4-BE49-F238E27FC236}">
                <a16:creationId xmlns:a16="http://schemas.microsoft.com/office/drawing/2014/main" id="{079C2A9B-77DD-CB95-ECC7-BCA0357E3617}"/>
              </a:ext>
            </a:extLst>
          </p:cNvPr>
          <p:cNvPicPr>
            <a:picLocks noChangeAspect="1"/>
          </p:cNvPicPr>
          <p:nvPr/>
        </p:nvPicPr>
        <p:blipFill rotWithShape="1">
          <a:blip r:embed="rId3"/>
          <a:srcRect l="44985"/>
          <a:stretch/>
        </p:blipFill>
        <p:spPr>
          <a:xfrm>
            <a:off x="15973481" y="4781376"/>
            <a:ext cx="7895327" cy="5039280"/>
          </a:xfrm>
          <a:prstGeom prst="rect">
            <a:avLst/>
          </a:prstGeom>
          <a:ln w="12700">
            <a:miter lim="400000"/>
          </a:ln>
        </p:spPr>
      </p:pic>
      <p:sp>
        <p:nvSpPr>
          <p:cNvPr id="5" name="Footer Placeholder 4">
            <a:extLst>
              <a:ext uri="{FF2B5EF4-FFF2-40B4-BE49-F238E27FC236}">
                <a16:creationId xmlns:a16="http://schemas.microsoft.com/office/drawing/2014/main" id="{FF14AB2A-30AC-976C-1FF9-F7833F9AEFA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11132257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Bosques aleatorios</a:t>
            </a:r>
          </a:p>
        </p:txBody>
      </p:sp>
    </p:spTree>
    <p:extLst>
      <p:ext uri="{BB962C8B-B14F-4D97-AF65-F5344CB8AC3E}">
        <p14:creationId xmlns:p14="http://schemas.microsoft.com/office/powerpoint/2010/main" val="233207647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Los </a:t>
            </a:r>
            <a:r>
              <a:rPr lang="es-ES_tradnl" b="1" dirty="0">
                <a:solidFill>
                  <a:schemeClr val="accent6"/>
                </a:solidFill>
              </a:rPr>
              <a:t>bosques aleatorios </a:t>
            </a:r>
            <a:r>
              <a:rPr lang="es-ES_tradnl" dirty="0"/>
              <a:t>(</a:t>
            </a:r>
            <a:r>
              <a:rPr lang="es-ES_tradnl" dirty="0" err="1"/>
              <a:t>Random</a:t>
            </a:r>
            <a:r>
              <a:rPr lang="es-ES_tradnl" dirty="0"/>
              <a:t> </a:t>
            </a:r>
            <a:r>
              <a:rPr lang="es-ES_tradnl" dirty="0" err="1"/>
              <a:t>Forests</a:t>
            </a:r>
            <a:r>
              <a:rPr lang="es-ES_tradnl" dirty="0"/>
              <a:t>) son una mejora respecto al uso exclusivo de </a:t>
            </a:r>
            <a:r>
              <a:rPr lang="es-ES_tradnl" b="1" dirty="0" err="1">
                <a:solidFill>
                  <a:schemeClr val="accent3">
                    <a:lumMod val="75000"/>
                  </a:schemeClr>
                </a:solidFill>
              </a:rPr>
              <a:t>Bagging</a:t>
            </a:r>
            <a:r>
              <a:rPr lang="es-ES_tradnl" dirty="0"/>
              <a:t>.</a:t>
            </a:r>
          </a:p>
          <a:p>
            <a:pPr>
              <a:defRPr sz="4600">
                <a:latin typeface="Graphik Compact Regular"/>
                <a:ea typeface="Graphik Compact Regular"/>
                <a:cs typeface="Graphik Compact Regular"/>
                <a:sym typeface="Graphik Compact Regular"/>
              </a:defRPr>
            </a:pPr>
            <a:r>
              <a:rPr lang="es-ES_tradnl" dirty="0"/>
              <a:t>El funcionamiento es similar, pero agregan un paso crucial: en cada división se considera solo </a:t>
            </a:r>
            <a:r>
              <a:rPr lang="es-ES_tradnl" sz="4600" b="1" dirty="0">
                <a:solidFill>
                  <a:schemeClr val="accent5"/>
                </a:solidFill>
                <a:latin typeface="Graphik Compact Regular"/>
              </a:rPr>
              <a:t>una selección aleatoria de atributos</a:t>
            </a:r>
            <a:r>
              <a:rPr lang="es-ES_tradnl" dirty="0"/>
              <a:t>. Por regla general, la cantidad de atributos a utilizar (m) es aproximadamente la raíz cuadrada del total de atributos disponibles (p).</a:t>
            </a:r>
          </a:p>
          <a:p>
            <a:pPr>
              <a:defRPr sz="4600">
                <a:latin typeface="Graphik Compact Regular"/>
                <a:ea typeface="Graphik Compact Regular"/>
                <a:cs typeface="Graphik Compact Regular"/>
                <a:sym typeface="Graphik Compact Regular"/>
              </a:defRPr>
            </a:pPr>
            <a:r>
              <a:rPr lang="es-ES_tradnl" b="1" dirty="0"/>
              <a:t>Ejemplo</a:t>
            </a:r>
            <a:r>
              <a:rPr lang="es-ES_tradnl" dirty="0"/>
              <a:t>: Si tenemos p=13 atributos, usaremos m≈4 (ya que 13​≈3.6). En cada nodo del árbol, el algoritmo elegirá una combinación diferente de 4 atributos al azar para decidir la mejor división.</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29</a:t>
            </a:fld>
            <a:endParaRPr lang="en-US" sz="2800" dirty="0"/>
          </a:p>
        </p:txBody>
      </p:sp>
      <p:sp>
        <p:nvSpPr>
          <p:cNvPr id="4" name="Footer Placeholder 4">
            <a:extLst>
              <a:ext uri="{FF2B5EF4-FFF2-40B4-BE49-F238E27FC236}">
                <a16:creationId xmlns:a16="http://schemas.microsoft.com/office/drawing/2014/main" id="{2C631038-F2CF-AD7B-3199-A79DB3061C9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32874388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Arboles de decisión"/>
          <p:cNvSpPr txBox="1">
            <a:spLocks noGrp="1"/>
          </p:cNvSpPr>
          <p:nvPr>
            <p:ph type="title"/>
          </p:nvPr>
        </p:nvSpPr>
        <p:spPr>
          <a:xfrm>
            <a:off x="1295400" y="1622629"/>
            <a:ext cx="21869400" cy="1778386"/>
          </a:xfrm>
          <a:prstGeom prst="rect">
            <a:avLst/>
          </a:prstGeom>
        </p:spPr>
        <p:txBody>
          <a:bodyPr/>
          <a:lstStyle/>
          <a:p>
            <a:r>
              <a:rPr lang="es-ES_tradnl"/>
              <a:t>Arboles de decisión</a:t>
            </a:r>
          </a:p>
        </p:txBody>
      </p:sp>
      <p:sp>
        <p:nvSpPr>
          <p:cNvPr id="201" name="Los árboles de clasificación y regresión, conocidos como CART (Classification and Regression Trees), son una poderosa técnica de aprendizaje automático que se utiliza ampliamente para resolver problemas tanto de clasificación como de regresión.…"/>
          <p:cNvSpPr txBox="1">
            <a:spLocks noGrp="1"/>
          </p:cNvSpPr>
          <p:nvPr>
            <p:ph type="body" idx="1"/>
          </p:nvPr>
        </p:nvSpPr>
        <p:spPr>
          <a:xfrm>
            <a:off x="1295400" y="3710394"/>
            <a:ext cx="21869400" cy="9532780"/>
          </a:xfrm>
          <a:prstGeom prst="rect">
            <a:avLst/>
          </a:prstGeom>
        </p:spPr>
        <p:txBody>
          <a:bodyPr/>
          <a:lstStyle/>
          <a:p>
            <a:pPr defTabSz="484886">
              <a:spcBef>
                <a:spcPts val="2700"/>
              </a:spcBef>
              <a:defRPr sz="3818">
                <a:latin typeface="Graphik Compact Regular"/>
                <a:ea typeface="Graphik Compact Regular"/>
                <a:cs typeface="Graphik Compact Regular"/>
                <a:sym typeface="Graphik Compact Regular"/>
              </a:defRPr>
            </a:pPr>
            <a:r>
              <a:rPr lang="es-ES_tradnl" dirty="0"/>
              <a:t>Los árboles de clasificación y regresión, conocidos como CART (</a:t>
            </a:r>
            <a:r>
              <a:rPr lang="es-ES_tradnl" dirty="0" err="1"/>
              <a:t>Classification</a:t>
            </a:r>
            <a:r>
              <a:rPr lang="es-ES_tradnl" dirty="0"/>
              <a:t> and </a:t>
            </a:r>
            <a:r>
              <a:rPr lang="es-ES_tradnl" dirty="0" err="1"/>
              <a:t>Regression</a:t>
            </a:r>
            <a:r>
              <a:rPr lang="es-ES_tradnl" dirty="0"/>
              <a:t> </a:t>
            </a:r>
            <a:r>
              <a:rPr lang="es-ES_tradnl" dirty="0" err="1"/>
              <a:t>Trees</a:t>
            </a:r>
            <a:r>
              <a:rPr lang="es-ES_tradnl" dirty="0"/>
              <a:t>), son una poderosa técnica de aprendizaje automático que se utiliza ampliamente para resolver problemas tanto de clasificación como de regresión.</a:t>
            </a:r>
          </a:p>
          <a:p>
            <a:pPr defTabSz="484886">
              <a:spcBef>
                <a:spcPts val="2700"/>
              </a:spcBef>
              <a:defRPr sz="3818">
                <a:latin typeface="Graphik Compact Regular"/>
                <a:ea typeface="Graphik Compact Regular"/>
                <a:cs typeface="Graphik Compact Regular"/>
                <a:sym typeface="Graphik Compact Regular"/>
              </a:defRPr>
            </a:pPr>
            <a:r>
              <a:rPr lang="es-ES_tradnl" dirty="0"/>
              <a:t>Los árboles CART son modelos de decisión que emplean una estructura jerárquica en forma de árbol para realizar predicciones basadas en reglas lógicas sencillas y fáciles de interpretar.</a:t>
            </a:r>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a:p>
            <a:pPr defTabSz="484886">
              <a:spcBef>
                <a:spcPts val="2700"/>
              </a:spcBef>
              <a:defRPr sz="3818">
                <a:latin typeface="Graphik Compact Regular"/>
                <a:ea typeface="Graphik Compact Regular"/>
                <a:cs typeface="Graphik Compact Regular"/>
                <a:sym typeface="Graphik Compact Regular"/>
              </a:defRPr>
            </a:pPr>
            <a:endParaRPr lang="es-ES_tradnl" dirty="0"/>
          </a:p>
        </p:txBody>
      </p:sp>
      <p:sp>
        <p:nvSpPr>
          <p:cNvPr id="3" name="Slide Number Placeholder 5">
            <a:extLst>
              <a:ext uri="{FF2B5EF4-FFF2-40B4-BE49-F238E27FC236}">
                <a16:creationId xmlns:a16="http://schemas.microsoft.com/office/drawing/2014/main" id="{AAEC2EDA-A208-2880-0D04-FFB9F924B82F}"/>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a:t>
            </a:fld>
            <a:endParaRPr lang="en-US" sz="2800" dirty="0"/>
          </a:p>
        </p:txBody>
      </p:sp>
      <p:sp>
        <p:nvSpPr>
          <p:cNvPr id="4" name="Arboles de regresión">
            <a:extLst>
              <a:ext uri="{FF2B5EF4-FFF2-40B4-BE49-F238E27FC236}">
                <a16:creationId xmlns:a16="http://schemas.microsoft.com/office/drawing/2014/main" id="{F0B6F298-249B-469C-CC21-DB26B56E2B70}"/>
              </a:ext>
            </a:extLst>
          </p:cNvPr>
          <p:cNvSpPr txBox="1"/>
          <p:nvPr/>
        </p:nvSpPr>
        <p:spPr>
          <a:xfrm>
            <a:off x="12959836" y="9467638"/>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Arboles de regresión</a:t>
            </a:r>
          </a:p>
        </p:txBody>
      </p:sp>
      <p:sp>
        <p:nvSpPr>
          <p:cNvPr id="5" name="Arboles de clasificación">
            <a:extLst>
              <a:ext uri="{FF2B5EF4-FFF2-40B4-BE49-F238E27FC236}">
                <a16:creationId xmlns:a16="http://schemas.microsoft.com/office/drawing/2014/main" id="{E469752D-49C5-AE0D-BFB9-958140208BB6}"/>
              </a:ext>
            </a:extLst>
          </p:cNvPr>
          <p:cNvSpPr txBox="1"/>
          <p:nvPr/>
        </p:nvSpPr>
        <p:spPr>
          <a:xfrm>
            <a:off x="5566350" y="9467638"/>
            <a:ext cx="5416851" cy="656590"/>
          </a:xfrm>
          <a:prstGeom prst="rect">
            <a:avLst/>
          </a:prstGeom>
          <a:solidFill>
            <a:schemeClr val="accent2">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Arboles de clasificación</a:t>
            </a:r>
          </a:p>
        </p:txBody>
      </p:sp>
      <p:sp>
        <p:nvSpPr>
          <p:cNvPr id="6" name="Footer Placeholder 4">
            <a:extLst>
              <a:ext uri="{FF2B5EF4-FFF2-40B4-BE49-F238E27FC236}">
                <a16:creationId xmlns:a16="http://schemas.microsoft.com/office/drawing/2014/main" id="{8E2BD552-D02A-5C9A-0639-DE33891D84F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lstStyle/>
          <a:p>
            <a:r>
              <a:rPr lang="es-ES_tradnl" dirty="0">
                <a:solidFill>
                  <a:schemeClr val="tx1"/>
                </a:solidFill>
              </a:rPr>
              <a:t>Bosques aleatorios</a:t>
            </a:r>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2590252" cy="9226673"/>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razonamiento:</a:t>
            </a:r>
          </a:p>
          <a:p>
            <a:pPr>
              <a:defRPr sz="4600">
                <a:latin typeface="Graphik Compact Regular"/>
                <a:ea typeface="Graphik Compact Regular"/>
                <a:cs typeface="Graphik Compact Regular"/>
                <a:sym typeface="Graphik Compact Regular"/>
              </a:defRPr>
            </a:pPr>
            <a:r>
              <a:rPr lang="es-ES_tradnl" dirty="0"/>
              <a:t>Supongamos que existe un atributo que es un </a:t>
            </a:r>
            <a:r>
              <a:rPr lang="es-ES_tradnl" sz="4600" b="1" dirty="0">
                <a:solidFill>
                  <a:schemeClr val="accent5"/>
                </a:solidFill>
                <a:latin typeface="Graphik Compact Regular"/>
              </a:rPr>
              <a:t>predictor muy fuerte</a:t>
            </a:r>
            <a:r>
              <a:rPr lang="es-ES_tradnl" dirty="0"/>
              <a:t>, acompañado de otros moderadamente fuertes.</a:t>
            </a:r>
          </a:p>
          <a:p>
            <a:pPr>
              <a:defRPr sz="4600">
                <a:latin typeface="Graphik Compact Regular"/>
                <a:ea typeface="Graphik Compact Regular"/>
                <a:cs typeface="Graphik Compact Regular"/>
                <a:sym typeface="Graphik Compact Regular"/>
              </a:defRPr>
            </a:pPr>
            <a:r>
              <a:rPr lang="es-ES_tradnl" dirty="0"/>
              <a:t>Si aplicamos </a:t>
            </a:r>
            <a:r>
              <a:rPr lang="es-ES_tradnl" sz="4600" b="1" dirty="0" err="1">
                <a:solidFill>
                  <a:schemeClr val="accent3">
                    <a:lumMod val="75000"/>
                  </a:schemeClr>
                </a:solidFill>
                <a:latin typeface="Graphik Compact Regular"/>
              </a:rPr>
              <a:t>Bagging</a:t>
            </a:r>
            <a:r>
              <a:rPr lang="es-ES_tradnl" dirty="0"/>
              <a:t>, la gran mayoría de los árboles tenderán a utilizar ese atributo fuerte en la bifurcación inicial (nodo raíz). Por consiguiente, los árboles resultantes serán muy similares entre sí, generando una alta correlación y </a:t>
            </a:r>
            <a:r>
              <a:rPr lang="es-ES_tradnl" sz="4600" b="1" dirty="0">
                <a:solidFill>
                  <a:schemeClr val="accent5"/>
                </a:solidFill>
                <a:latin typeface="Graphik Compact Regular"/>
              </a:rPr>
              <a:t>limitando la capacidad del ensamble para reducir la varianza</a:t>
            </a:r>
            <a:r>
              <a:rPr lang="es-ES_tradnl" dirty="0"/>
              <a:t>.</a:t>
            </a:r>
          </a:p>
          <a:p>
            <a:pPr>
              <a:defRPr sz="4600">
                <a:latin typeface="Graphik Compact Regular"/>
                <a:ea typeface="Graphik Compact Regular"/>
                <a:cs typeface="Graphik Compact Regular"/>
                <a:sym typeface="Graphik Compact Regular"/>
              </a:defRPr>
            </a:pPr>
            <a:r>
              <a:rPr lang="es-ES_tradnl" dirty="0" err="1"/>
              <a:t>Random</a:t>
            </a:r>
            <a:r>
              <a:rPr lang="es-ES_tradnl" dirty="0"/>
              <a:t> </a:t>
            </a:r>
            <a:r>
              <a:rPr lang="es-ES_tradnl" dirty="0" err="1"/>
              <a:t>Forests</a:t>
            </a:r>
            <a:r>
              <a:rPr lang="es-ES_tradnl" dirty="0"/>
              <a:t> soluciona esto al restringir los atributos disponibles en cada nodo. En promedio, una fracción de </a:t>
            </a:r>
            <a:r>
              <a:rPr lang="es-ES_tradnl" b="1" dirty="0">
                <a:solidFill>
                  <a:schemeClr val="accent1">
                    <a:lumMod val="75000"/>
                  </a:schemeClr>
                </a:solidFill>
              </a:rPr>
              <a:t>(p-m)/p​ </a:t>
            </a:r>
            <a:r>
              <a:rPr lang="es-ES_tradnl" dirty="0"/>
              <a:t>de las divisiones no tendrá en cuenta ese atributo fuerte, lo que obliga a los árboles a explorar otras variables y logra </a:t>
            </a:r>
            <a:r>
              <a:rPr lang="es-ES_tradnl" dirty="0" err="1"/>
              <a:t>descorrelacionar</a:t>
            </a:r>
            <a:r>
              <a:rPr lang="es-ES_tradnl" dirty="0"/>
              <a:t> las predicciones.</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30</a:t>
            </a:fld>
            <a:endParaRPr lang="en-US" sz="2800" dirty="0"/>
          </a:p>
        </p:txBody>
      </p:sp>
      <p:sp>
        <p:nvSpPr>
          <p:cNvPr id="4" name="Footer Placeholder 4">
            <a:extLst>
              <a:ext uri="{FF2B5EF4-FFF2-40B4-BE49-F238E27FC236}">
                <a16:creationId xmlns:a16="http://schemas.microsoft.com/office/drawing/2014/main" id="{29A6E28A-BC9C-DDB8-19FB-9DB55538F5E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144329672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Bosques aleatorios</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299" y="3507194"/>
            <a:ext cx="12477361"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n-US" sz="4600" dirty="0">
                <a:sym typeface="Graphik Compact Regular"/>
              </a:rPr>
              <a:t>El </a:t>
            </a:r>
            <a:r>
              <a:rPr lang="en-US" sz="4600" dirty="0" err="1">
                <a:sym typeface="Graphik Compact Regular"/>
              </a:rPr>
              <a:t>poder</a:t>
            </a:r>
            <a:r>
              <a:rPr lang="en-US" sz="4600" dirty="0">
                <a:sym typeface="Graphik Compact Regular"/>
              </a:rPr>
              <a:t> de </a:t>
            </a:r>
            <a:r>
              <a:rPr lang="en-US" sz="4600" dirty="0" err="1">
                <a:sym typeface="Graphik Compact Regular"/>
              </a:rPr>
              <a:t>los</a:t>
            </a:r>
            <a:r>
              <a:rPr lang="en-US" sz="4600" dirty="0">
                <a:sym typeface="Graphik Compact Regular"/>
              </a:rPr>
              <a:t> Bosques </a:t>
            </a:r>
            <a:r>
              <a:rPr lang="en-US" sz="4600" dirty="0" err="1">
                <a:sym typeface="Graphik Compact Regular"/>
              </a:rPr>
              <a:t>Aleatorios</a:t>
            </a:r>
            <a:r>
              <a:rPr lang="en-US" sz="4600" dirty="0">
                <a:sym typeface="Graphik Compact Regular"/>
              </a:rPr>
              <a:t> se </a:t>
            </a:r>
            <a:r>
              <a:rPr lang="en-US" sz="4600" dirty="0" err="1">
                <a:sym typeface="Graphik Compact Regular"/>
              </a:rPr>
              <a:t>hace</a:t>
            </a:r>
            <a:r>
              <a:rPr lang="en-US" sz="4600" dirty="0">
                <a:sym typeface="Graphik Compact Regular"/>
              </a:rPr>
              <a:t> </a:t>
            </a:r>
            <a:r>
              <a:rPr lang="en-US" sz="4600" dirty="0" err="1">
                <a:sym typeface="Graphik Compact Regular"/>
              </a:rPr>
              <a:t>evidente</a:t>
            </a:r>
            <a:r>
              <a:rPr lang="en-US" sz="4600" dirty="0">
                <a:sym typeface="Graphik Compact Regular"/>
              </a:rPr>
              <a:t> al </a:t>
            </a:r>
            <a:r>
              <a:rPr lang="en-US" sz="4600" dirty="0" err="1">
                <a:sym typeface="Graphik Compact Regular"/>
              </a:rPr>
              <a:t>crear</a:t>
            </a:r>
            <a:r>
              <a:rPr lang="en-US" sz="4600" dirty="0">
                <a:sym typeface="Graphik Compact Regular"/>
              </a:rPr>
              <a:t> </a:t>
            </a:r>
            <a:r>
              <a:rPr lang="en-US" sz="4600" dirty="0" err="1">
                <a:sym typeface="Graphik Compact Regular"/>
              </a:rPr>
              <a:t>modelos</a:t>
            </a:r>
            <a:r>
              <a:rPr lang="en-US" sz="4600" dirty="0">
                <a:sym typeface="Graphik Compact Regular"/>
              </a:rPr>
              <a:t> para </a:t>
            </a:r>
            <a:r>
              <a:rPr lang="en-US" sz="4600" dirty="0" err="1">
                <a:sym typeface="Graphik Compact Regular"/>
              </a:rPr>
              <a:t>datos</a:t>
            </a:r>
            <a:r>
              <a:rPr lang="en-US" sz="4600" dirty="0">
                <a:sym typeface="Graphik Compact Regular"/>
              </a:rPr>
              <a:t> con </a:t>
            </a:r>
            <a:r>
              <a:rPr lang="en-US" sz="4600" b="1" dirty="0" err="1">
                <a:solidFill>
                  <a:schemeClr val="accent1">
                    <a:lumMod val="75000"/>
                  </a:schemeClr>
                </a:solidFill>
                <a:sym typeface="Graphik Compact Regular"/>
              </a:rPr>
              <a:t>muchos</a:t>
            </a:r>
            <a:r>
              <a:rPr lang="en-US" sz="4600" b="1" dirty="0">
                <a:solidFill>
                  <a:schemeClr val="accent1">
                    <a:lumMod val="75000"/>
                  </a:schemeClr>
                </a:solidFill>
                <a:sym typeface="Graphik Compact Regular"/>
              </a:rPr>
              <a:t> </a:t>
            </a:r>
            <a:r>
              <a:rPr lang="en-US" sz="4600" b="1" dirty="0" err="1">
                <a:solidFill>
                  <a:schemeClr val="accent1">
                    <a:lumMod val="75000"/>
                  </a:schemeClr>
                </a:solidFill>
                <a:sym typeface="Graphik Compact Regular"/>
              </a:rPr>
              <a:t>atributos</a:t>
            </a:r>
            <a:r>
              <a:rPr lang="en-US" sz="4600" dirty="0">
                <a:sym typeface="Graphik Compact Regular"/>
              </a:rPr>
              <a:t>.</a:t>
            </a:r>
          </a:p>
          <a:p>
            <a:pPr>
              <a:defRPr sz="4600">
                <a:latin typeface="Graphik Compact Regular"/>
                <a:ea typeface="Graphik Compact Regular"/>
                <a:cs typeface="Graphik Compact Regular"/>
                <a:sym typeface="Graphik Compact Regular"/>
              </a:defRPr>
            </a:pPr>
            <a:r>
              <a:rPr lang="en-US" sz="4600" b="1" dirty="0" err="1">
                <a:solidFill>
                  <a:schemeClr val="accent6">
                    <a:lumMod val="75000"/>
                  </a:schemeClr>
                </a:solidFill>
                <a:sym typeface="Graphik Compact Regular"/>
              </a:rPr>
              <a:t>Estos</a:t>
            </a:r>
            <a:r>
              <a:rPr lang="en-US" sz="4600" b="1" dirty="0">
                <a:solidFill>
                  <a:schemeClr val="accent6">
                    <a:lumMod val="75000"/>
                  </a:schemeClr>
                </a:solidFill>
                <a:sym typeface="Graphik Compact Regular"/>
              </a:rPr>
              <a:t> </a:t>
            </a:r>
            <a:r>
              <a:rPr lang="en-US" sz="4600" b="1" dirty="0" err="1">
                <a:solidFill>
                  <a:schemeClr val="accent6">
                    <a:lumMod val="75000"/>
                  </a:schemeClr>
                </a:solidFill>
                <a:sym typeface="Graphik Compact Regular"/>
              </a:rPr>
              <a:t>modelos</a:t>
            </a:r>
            <a:r>
              <a:rPr lang="en-US" sz="4600" dirty="0">
                <a:solidFill>
                  <a:schemeClr val="accent6">
                    <a:lumMod val="75000"/>
                  </a:schemeClr>
                </a:solidFill>
                <a:sym typeface="Graphik Compact Regular"/>
              </a:rPr>
              <a:t> </a:t>
            </a:r>
            <a:r>
              <a:rPr lang="en-US" sz="4600" dirty="0" err="1">
                <a:sym typeface="Graphik Compact Regular"/>
              </a:rPr>
              <a:t>tienen</a:t>
            </a:r>
            <a:r>
              <a:rPr lang="en-US" sz="4600" dirty="0">
                <a:sym typeface="Graphik Compact Regular"/>
              </a:rPr>
              <a:t> la </a:t>
            </a:r>
            <a:r>
              <a:rPr lang="en-US" sz="4600" dirty="0" err="1">
                <a:sym typeface="Graphik Compact Regular"/>
              </a:rPr>
              <a:t>capacidad</a:t>
            </a:r>
            <a:r>
              <a:rPr lang="en-US" sz="4600" dirty="0">
                <a:sym typeface="Graphik Compact Regular"/>
              </a:rPr>
              <a:t> de </a:t>
            </a:r>
            <a:r>
              <a:rPr lang="en-US" sz="4600" dirty="0" err="1">
                <a:sym typeface="Graphik Compact Regular"/>
              </a:rPr>
              <a:t>determinar</a:t>
            </a:r>
            <a:r>
              <a:rPr lang="en-US" sz="4600" dirty="0">
                <a:sym typeface="Graphik Compact Regular"/>
              </a:rPr>
              <a:t> </a:t>
            </a:r>
            <a:r>
              <a:rPr lang="en-US" sz="4600" dirty="0" err="1">
                <a:sym typeface="Graphik Compact Regular"/>
              </a:rPr>
              <a:t>automáticamente</a:t>
            </a:r>
            <a:r>
              <a:rPr lang="en-US" sz="4600" dirty="0">
                <a:sym typeface="Graphik Compact Regular"/>
              </a:rPr>
              <a:t> </a:t>
            </a:r>
            <a:r>
              <a:rPr lang="en-US" sz="4600" dirty="0" err="1">
                <a:sym typeface="Graphik Compact Regular"/>
              </a:rPr>
              <a:t>qué</a:t>
            </a:r>
            <a:r>
              <a:rPr lang="en-US" sz="4600" dirty="0">
                <a:sym typeface="Graphik Compact Regular"/>
              </a:rPr>
              <a:t> variables son </a:t>
            </a:r>
            <a:r>
              <a:rPr lang="en-US" sz="4600" dirty="0" err="1">
                <a:sym typeface="Graphik Compact Regular"/>
              </a:rPr>
              <a:t>importantes</a:t>
            </a:r>
            <a:r>
              <a:rPr lang="en-US" sz="4600" dirty="0">
                <a:sym typeface="Graphik Compact Regular"/>
              </a:rPr>
              <a:t> y </a:t>
            </a:r>
            <a:r>
              <a:rPr lang="en-US" sz="4600" dirty="0" err="1">
                <a:sym typeface="Graphik Compact Regular"/>
              </a:rPr>
              <a:t>descubrir</a:t>
            </a:r>
            <a:r>
              <a:rPr lang="en-US" sz="4600" dirty="0">
                <a:sym typeface="Graphik Compact Regular"/>
              </a:rPr>
              <a:t> </a:t>
            </a:r>
            <a:r>
              <a:rPr lang="en-US" sz="4600" dirty="0" err="1">
                <a:sym typeface="Graphik Compact Regular"/>
              </a:rPr>
              <a:t>relaciones</a:t>
            </a:r>
            <a:r>
              <a:rPr lang="en-US" sz="4600" dirty="0">
                <a:sym typeface="Graphik Compact Regular"/>
              </a:rPr>
              <a:t> </a:t>
            </a:r>
            <a:r>
              <a:rPr lang="en-US" sz="4600" dirty="0" err="1">
                <a:sym typeface="Graphik Compact Regular"/>
              </a:rPr>
              <a:t>complejas</a:t>
            </a:r>
            <a:r>
              <a:rPr lang="en-US" sz="4600" dirty="0">
                <a:sym typeface="Graphik Compact Regular"/>
              </a:rPr>
              <a:t> entre </a:t>
            </a:r>
            <a:r>
              <a:rPr lang="en-US" sz="4600" dirty="0" err="1">
                <a:sym typeface="Graphik Compact Regular"/>
              </a:rPr>
              <a:t>ellas</a:t>
            </a:r>
            <a:r>
              <a:rPr lang="en-US" sz="4600" dirty="0">
                <a:sym typeface="Graphik Compact Regular"/>
              </a:rPr>
              <a:t> (</a:t>
            </a:r>
            <a:r>
              <a:rPr lang="en-US" sz="4600" dirty="0" err="1">
                <a:sym typeface="Graphik Compact Regular"/>
              </a:rPr>
              <a:t>interacciones</a:t>
            </a:r>
            <a:r>
              <a:rPr lang="en-US" sz="4600" dirty="0">
                <a:sym typeface="Graphik Compact Regular"/>
              </a:rPr>
              <a:t>), </a:t>
            </a:r>
            <a:r>
              <a:rPr lang="en-US" sz="4600" dirty="0" err="1">
                <a:sym typeface="Graphik Compact Regular"/>
              </a:rPr>
              <a:t>que</a:t>
            </a:r>
            <a:r>
              <a:rPr lang="en-US" sz="4600" dirty="0">
                <a:sym typeface="Graphik Compact Regular"/>
              </a:rPr>
              <a:t> a menudo </a:t>
            </a:r>
            <a:r>
              <a:rPr lang="en-US" sz="4600" dirty="0" err="1">
                <a:sym typeface="Graphik Compact Regular"/>
              </a:rPr>
              <a:t>pasan</a:t>
            </a:r>
            <a:r>
              <a:rPr lang="en-US" sz="4600" dirty="0">
                <a:sym typeface="Graphik Compact Regular"/>
              </a:rPr>
              <a:t> </a:t>
            </a:r>
            <a:r>
              <a:rPr lang="en-US" sz="4600" dirty="0" err="1">
                <a:sym typeface="Graphik Compact Regular"/>
              </a:rPr>
              <a:t>desapercibidas</a:t>
            </a:r>
            <a:r>
              <a:rPr lang="en-US" sz="4600" dirty="0">
                <a:sym typeface="Graphik Compact Regular"/>
              </a:rPr>
              <a:t> para </a:t>
            </a:r>
            <a:r>
              <a:rPr lang="en-US" sz="4600" dirty="0" err="1">
                <a:sym typeface="Graphik Compact Regular"/>
              </a:rPr>
              <a:t>otros</a:t>
            </a:r>
            <a:r>
              <a:rPr lang="en-US" sz="4600" dirty="0">
                <a:sym typeface="Graphik Compact Regular"/>
              </a:rPr>
              <a:t> </a:t>
            </a:r>
            <a:r>
              <a:rPr lang="en-US" sz="4600" dirty="0" err="1">
                <a:sym typeface="Graphik Compact Regular"/>
              </a:rPr>
              <a:t>algoritmos</a:t>
            </a:r>
            <a:r>
              <a:rPr lang="en-US" sz="4600" dirty="0">
                <a:sym typeface="Graphik Compact Regular"/>
              </a:rPr>
              <a:t>.</a:t>
            </a:r>
            <a:endParaRPr lang="es-ES_tradnl" dirty="0"/>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31</a:t>
            </a:fld>
            <a:endParaRPr lang="en-US" sz="2800" dirty="0"/>
          </a:p>
        </p:txBody>
      </p:sp>
      <p:pic>
        <p:nvPicPr>
          <p:cNvPr id="6" name="Picture 5" descr="A graph with blue squares&#10;&#10;Description automatically generated">
            <a:extLst>
              <a:ext uri="{FF2B5EF4-FFF2-40B4-BE49-F238E27FC236}">
                <a16:creationId xmlns:a16="http://schemas.microsoft.com/office/drawing/2014/main" id="{ABB0C5C2-30DF-EDCD-81D7-3AD60923E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3806" y="3401015"/>
            <a:ext cx="8910994" cy="9494304"/>
          </a:xfrm>
          <a:prstGeom prst="rect">
            <a:avLst/>
          </a:prstGeom>
        </p:spPr>
      </p:pic>
      <p:sp>
        <p:nvSpPr>
          <p:cNvPr id="4" name="Footer Placeholder 4">
            <a:extLst>
              <a:ext uri="{FF2B5EF4-FFF2-40B4-BE49-F238E27FC236}">
                <a16:creationId xmlns:a16="http://schemas.microsoft.com/office/drawing/2014/main" id="{4A1F8DF5-AC5F-9196-2890-9311FD64FC00}"/>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143925031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a:solidFill>
                  <a:schemeClr val="tx1"/>
                </a:solidFill>
              </a:rPr>
              <a:t>Bosques aleatorios</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Existen dos enfoques principales: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 b="1" dirty="0">
                <a:solidFill>
                  <a:schemeClr val="accent6">
                    <a:lumMod val="75000"/>
                  </a:schemeClr>
                </a:solidFill>
              </a:rPr>
              <a:t>Por disminución de la precisión (Permutación): </a:t>
            </a:r>
            <a:r>
              <a:rPr lang="es-ES" dirty="0"/>
              <a:t>Se mide cuánto cae la precisión del modelo si los valores de un atributo se permutan aleatoriamente. Al mezclar los valores de una columna, rompemos su relación con la variable objetivo, eliminando su poder predictivo. Si el error aumenta mucho, el atributo era importante.</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 b="1" dirty="0">
                <a:solidFill>
                  <a:schemeClr val="accent1">
                    <a:lumMod val="75000"/>
                  </a:schemeClr>
                </a:solidFill>
              </a:rPr>
              <a:t>Por disminución de la impureza (Impureza media): </a:t>
            </a:r>
            <a:r>
              <a:rPr lang="es-ES" dirty="0"/>
              <a:t>Se calcula la disminución media en el criterio de impureza (Índice Gini, Entropía) acumulada por todos los nodos divididos por ese atributo. Básicamente, mide cuánto mejora la pureza (homogeneidad) de los nodos gracias a esa variable.</a:t>
            </a:r>
            <a:endParaRPr lang="es-ES_tradnl" dirty="0"/>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32</a:t>
            </a:fld>
            <a:endParaRPr lang="en-US" sz="2800" dirty="0"/>
          </a:p>
        </p:txBody>
      </p:sp>
      <p:sp>
        <p:nvSpPr>
          <p:cNvPr id="4" name="Footer Placeholder 4">
            <a:extLst>
              <a:ext uri="{FF2B5EF4-FFF2-40B4-BE49-F238E27FC236}">
                <a16:creationId xmlns:a16="http://schemas.microsoft.com/office/drawing/2014/main" id="{7385B8E9-00DC-3378-77BA-5ED111658104}"/>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5555341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BoOsting</a:t>
            </a:r>
            <a:endParaRPr lang="es-ES_tradnl" dirty="0">
              <a:solidFill>
                <a:schemeClr val="tx1"/>
              </a:solidFill>
            </a:endParaRPr>
          </a:p>
        </p:txBody>
      </p:sp>
    </p:spTree>
    <p:extLst>
      <p:ext uri="{BB962C8B-B14F-4D97-AF65-F5344CB8AC3E}">
        <p14:creationId xmlns:p14="http://schemas.microsoft.com/office/powerpoint/2010/main" val="394159493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 dirty="0"/>
              <a:t>Este tipo de arquitecturas son ensambles que, al igual que los vistos anteriormente, combinan varios predictores para lograr una mejor predicción. La diferencia principal radica en que, en </a:t>
            </a:r>
            <a:r>
              <a:rPr lang="es-ES" b="1" dirty="0" err="1">
                <a:solidFill>
                  <a:schemeClr val="accent1"/>
                </a:solidFill>
              </a:rPr>
              <a:t>Boosting</a:t>
            </a:r>
            <a:r>
              <a:rPr lang="es-ES" dirty="0"/>
              <a:t>, el entrenamiento de los predictores ocurre de forma secuencial. </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34</a:t>
            </a:fld>
            <a:endParaRPr lang="en-US" sz="2800" dirty="0"/>
          </a:p>
        </p:txBody>
      </p:sp>
      <p:sp>
        <p:nvSpPr>
          <p:cNvPr id="4" name="Rectangle 3">
            <a:extLst>
              <a:ext uri="{FF2B5EF4-FFF2-40B4-BE49-F238E27FC236}">
                <a16:creationId xmlns:a16="http://schemas.microsoft.com/office/drawing/2014/main" id="{CE3CCFB2-B3CF-D207-ABA4-E277EB3227E5}"/>
              </a:ext>
            </a:extLst>
          </p:cNvPr>
          <p:cNvSpPr/>
          <p:nvPr/>
        </p:nvSpPr>
        <p:spPr>
          <a:xfrm>
            <a:off x="4421654" y="956943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predictor sobre el conjunto de entrenamiento inicial.</a:t>
            </a:r>
          </a:p>
        </p:txBody>
      </p:sp>
      <p:sp>
        <p:nvSpPr>
          <p:cNvPr id="5" name="Rectangle 4">
            <a:extLst>
              <a:ext uri="{FF2B5EF4-FFF2-40B4-BE49-F238E27FC236}">
                <a16:creationId xmlns:a16="http://schemas.microsoft.com/office/drawing/2014/main" id="{CEA7FAAC-B32B-527D-F37B-B29BF39CC7C2}"/>
              </a:ext>
            </a:extLst>
          </p:cNvPr>
          <p:cNvSpPr/>
          <p:nvPr/>
        </p:nvSpPr>
        <p:spPr>
          <a:xfrm>
            <a:off x="10354056" y="956943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Calcular los </a:t>
            </a:r>
            <a:r>
              <a:rPr kumimoji="0" lang="es-ES_tradnl" sz="3200" b="1"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residuos</a:t>
            </a: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 (la diferencia entre lo real y lo predicho).</a:t>
            </a:r>
          </a:p>
        </p:txBody>
      </p:sp>
      <p:sp>
        <p:nvSpPr>
          <p:cNvPr id="6" name="Rectangle 5">
            <a:extLst>
              <a:ext uri="{FF2B5EF4-FFF2-40B4-BE49-F238E27FC236}">
                <a16:creationId xmlns:a16="http://schemas.microsoft.com/office/drawing/2014/main" id="{AF13415F-9B74-B05E-2610-5C23A29715A7}"/>
              </a:ext>
            </a:extLst>
          </p:cNvPr>
          <p:cNvSpPr/>
          <p:nvPr/>
        </p:nvSpPr>
        <p:spPr>
          <a:xfrm>
            <a:off x="16286458" y="9569431"/>
            <a:ext cx="3675888" cy="1579920"/>
          </a:xfrm>
          <a:prstGeom prst="rect">
            <a:avLst/>
          </a:prstGeom>
          <a:solidFill>
            <a:schemeClr val="accent2">
              <a:lumMod val="40000"/>
              <a:lumOff val="6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fontScale="85000" lnSpcReduction="20000"/>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3200" i="0"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Entrenar un nuevo predictor enfocándose en ajustar esos residuos del modelo previo.</a:t>
            </a:r>
          </a:p>
        </p:txBody>
      </p:sp>
      <p:cxnSp>
        <p:nvCxnSpPr>
          <p:cNvPr id="8" name="Straight Arrow Connector 7">
            <a:extLst>
              <a:ext uri="{FF2B5EF4-FFF2-40B4-BE49-F238E27FC236}">
                <a16:creationId xmlns:a16="http://schemas.microsoft.com/office/drawing/2014/main" id="{16B55C3B-0ABF-23BF-AD14-8B95193ED369}"/>
              </a:ext>
            </a:extLst>
          </p:cNvPr>
          <p:cNvCxnSpPr>
            <a:cxnSpLocks/>
            <a:stCxn id="4" idx="3"/>
            <a:endCxn id="5" idx="1"/>
          </p:cNvCxnSpPr>
          <p:nvPr/>
        </p:nvCxnSpPr>
        <p:spPr>
          <a:xfrm>
            <a:off x="8097542" y="10359391"/>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7EC3FE20-5F85-0997-523D-7D8943EBCB34}"/>
              </a:ext>
            </a:extLst>
          </p:cNvPr>
          <p:cNvCxnSpPr/>
          <p:nvPr/>
        </p:nvCxnSpPr>
        <p:spPr>
          <a:xfrm>
            <a:off x="14029944" y="10338055"/>
            <a:ext cx="2256514" cy="0"/>
          </a:xfrm>
          <a:prstGeom prst="straightConnector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11" name="Elbow Connector 10">
            <a:extLst>
              <a:ext uri="{FF2B5EF4-FFF2-40B4-BE49-F238E27FC236}">
                <a16:creationId xmlns:a16="http://schemas.microsoft.com/office/drawing/2014/main" id="{A3EA23A1-1708-D540-6CB3-A04B84325886}"/>
              </a:ext>
            </a:extLst>
          </p:cNvPr>
          <p:cNvCxnSpPr>
            <a:cxnSpLocks/>
            <a:stCxn id="6" idx="2"/>
            <a:endCxn id="5" idx="2"/>
          </p:cNvCxnSpPr>
          <p:nvPr/>
        </p:nvCxnSpPr>
        <p:spPr>
          <a:xfrm rot="5400000">
            <a:off x="15158201" y="8183150"/>
            <a:ext cx="12700" cy="5932402"/>
          </a:xfrm>
          <a:prstGeom prst="bentConnector3">
            <a:avLst>
              <a:gd name="adj1" fmla="val 8559181"/>
            </a:avLst>
          </a:prstGeom>
          <a:ln w="57150">
            <a:solidFill>
              <a:schemeClr val="accent2">
                <a:lumMod val="50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18" name="Rectangle 17">
            <a:extLst>
              <a:ext uri="{FF2B5EF4-FFF2-40B4-BE49-F238E27FC236}">
                <a16:creationId xmlns:a16="http://schemas.microsoft.com/office/drawing/2014/main" id="{D907291F-7AA8-ED4F-2DCC-1FB4E0750CE0}"/>
              </a:ext>
            </a:extLst>
          </p:cNvPr>
          <p:cNvSpPr/>
          <p:nvPr/>
        </p:nvSpPr>
        <p:spPr>
          <a:xfrm>
            <a:off x="8680704" y="6561507"/>
            <a:ext cx="7022592" cy="2221139"/>
          </a:xfrm>
          <a:prstGeom prst="rect">
            <a:avLst/>
          </a:prstGeom>
          <a:solidFill>
            <a:schemeClr val="accent3">
              <a:lumMod val="60000"/>
              <a:lumOff val="40000"/>
            </a:schemeClr>
          </a:solidFill>
          <a:ln>
            <a:no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normAutofit fontScale="92500"/>
          </a:bodyPr>
          <a:lstStyle/>
          <a:p>
            <a:pPr marL="0" marR="0" indent="0" algn="ctr" defTabSz="821531" rtl="0" fontAlgn="auto" latinLnBrk="0" hangingPunct="0">
              <a:lnSpc>
                <a:spcPct val="100000"/>
              </a:lnSpc>
              <a:spcBef>
                <a:spcPts val="0"/>
              </a:spcBef>
              <a:spcAft>
                <a:spcPts val="0"/>
              </a:spcAft>
              <a:buClrTx/>
              <a:buSzTx/>
              <a:buFontTx/>
              <a:buNone/>
              <a:tabLst/>
            </a:pPr>
            <a:r>
              <a:rPr kumimoji="0" lang="es-ES_tradnl" sz="4000" i="1" u="none" strike="noStrike" cap="none" spc="-44" normalizeH="0" baseline="0" dirty="0">
                <a:ln>
                  <a:noFill/>
                </a:ln>
                <a:solidFill>
                  <a:schemeClr val="bg2">
                    <a:lumMod val="25000"/>
                  </a:schemeClr>
                </a:solidFill>
                <a:effectLst/>
                <a:uFillTx/>
                <a:latin typeface="Graphik Compact" pitchFamily="2" charset="0"/>
                <a:ea typeface="Graphik-SemiboldItalic"/>
                <a:cs typeface="Graphik-SemiboldItalic"/>
                <a:sym typeface="Graphik Semibold"/>
              </a:rPr>
              <a:t>Cada nuevo predictor que se agrega al ensamble intenta corregir los errores de su predecesor.</a:t>
            </a:r>
          </a:p>
        </p:txBody>
      </p:sp>
      <p:sp>
        <p:nvSpPr>
          <p:cNvPr id="7" name="Footer Placeholder 4">
            <a:extLst>
              <a:ext uri="{FF2B5EF4-FFF2-40B4-BE49-F238E27FC236}">
                <a16:creationId xmlns:a16="http://schemas.microsoft.com/office/drawing/2014/main" id="{FDC2C009-2FC0-82A9-587A-EE126396331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59315794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mc:AlternateContent xmlns:mc="http://schemas.openxmlformats.org/markup-compatibility/2006">
        <mc:Choice xmlns:a14="http://schemas.microsoft.com/office/drawing/2010/main" Requires="a14">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2817845"/>
                <a:ext cx="21869400" cy="10222129"/>
              </a:xfrm>
              <a:prstGeom prst="rect">
                <a:avLst/>
              </a:prstGeom>
            </p:spPr>
            <p:txBody>
              <a:bodyPr>
                <a:normAutofit fontScale="70000" lnSpcReduction="20000"/>
              </a:bodyPr>
              <a:lstStyle/>
              <a:p>
                <a:pPr>
                  <a:defRPr sz="4600">
                    <a:latin typeface="Graphik Compact Regular"/>
                    <a:ea typeface="Graphik Compact Regular"/>
                    <a:cs typeface="Graphik Compact Regular"/>
                    <a:sym typeface="Graphik Compact Regular"/>
                  </a:defRPr>
                </a:pPr>
                <a:r>
                  <a:rPr lang="es-ES" dirty="0"/>
                  <a:t>Existen varios algoritmos de </a:t>
                </a:r>
                <a:r>
                  <a:rPr lang="es-ES" dirty="0" err="1"/>
                  <a:t>Boosting</a:t>
                </a:r>
                <a:r>
                  <a:rPr lang="es-ES" dirty="0"/>
                  <a:t> con distintos niveles de complejidad, pero el más sencillo de entender es </a:t>
                </a:r>
                <a:r>
                  <a:rPr lang="es-ES" b="1" dirty="0" err="1">
                    <a:solidFill>
                      <a:schemeClr val="accent5"/>
                    </a:solidFill>
                  </a:rPr>
                  <a:t>Adaboost</a:t>
                </a:r>
                <a:r>
                  <a:rPr lang="es-ES" dirty="0"/>
                  <a:t>. Su proceso de entrenamiento simplificado es el siguiente:</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b="1" dirty="0">
                    <a:solidFill>
                      <a:schemeClr val="accent3">
                        <a:lumMod val="75000"/>
                      </a:schemeClr>
                    </a:solidFill>
                  </a:rPr>
                  <a:t>Inicialización</a:t>
                </a:r>
                <a:r>
                  <a:rPr lang="es-ES" dirty="0"/>
                  <a:t>: Se comienza asignando </a:t>
                </a:r>
                <a:r>
                  <a:rPr lang="es-ES" b="1" dirty="0">
                    <a:solidFill>
                      <a:schemeClr val="accent6">
                        <a:lumMod val="75000"/>
                      </a:schemeClr>
                    </a:solidFill>
                  </a:rPr>
                  <a:t>pesos iguales </a:t>
                </a:r>
                <a:r>
                  <a:rPr lang="es-ES" dirty="0"/>
                  <a:t>a todas las muestras del conjunto de entrenamiento.</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b="1" dirty="0">
                    <a:solidFill>
                      <a:schemeClr val="accent2">
                        <a:lumMod val="75000"/>
                      </a:schemeClr>
                    </a:solidFill>
                  </a:rPr>
                  <a:t>Entrenamiento: </a:t>
                </a:r>
                <a:r>
                  <a:rPr lang="es-ES" dirty="0"/>
                  <a:t>Se entrena un modelo base (</a:t>
                </a:r>
                <a:r>
                  <a:rPr lang="es-ES" i="1" dirty="0" err="1"/>
                  <a:t>weak</a:t>
                </a:r>
                <a:r>
                  <a:rPr lang="es-ES" i="1" dirty="0"/>
                  <a:t> </a:t>
                </a:r>
                <a:r>
                  <a:rPr lang="es-ES" i="1" dirty="0" err="1"/>
                  <a:t>learner</a:t>
                </a:r>
                <a:r>
                  <a:rPr lang="es-ES" dirty="0"/>
                  <a:t>) utilizando los datos ponderados.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b="1" dirty="0">
                    <a:solidFill>
                      <a:schemeClr val="accent4">
                        <a:lumMod val="75000"/>
                      </a:schemeClr>
                    </a:solidFill>
                  </a:rPr>
                  <a:t>Evaluación: </a:t>
                </a:r>
                <a:r>
                  <a:rPr lang="es-ES" dirty="0"/>
                  <a:t>Se calcula el error del modelo. Las observaciones mal clasificadas adquieren mayor importancia para el siguiente paso.</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b="1" dirty="0">
                    <a:solidFill>
                      <a:schemeClr val="accent1">
                        <a:lumMod val="75000"/>
                      </a:schemeClr>
                    </a:solidFill>
                  </a:rPr>
                  <a:t>Peso del modelo (</a:t>
                </a:r>
                <a:r>
                  <a:rPr lang="el-GR" b="1" dirty="0">
                    <a:solidFill>
                      <a:schemeClr val="accent1">
                        <a:lumMod val="75000"/>
                      </a:schemeClr>
                    </a:solidFill>
                  </a:rPr>
                  <a:t>α): </a:t>
                </a:r>
                <a:r>
                  <a:rPr lang="es-ES" dirty="0"/>
                  <a:t>Se asigna un peso al modelo en función de su precisión: los modelos más acertados tendrán mayor influencia en la votación final.</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b="1" dirty="0">
                    <a:solidFill>
                      <a:schemeClr val="accent5">
                        <a:lumMod val="75000"/>
                      </a:schemeClr>
                    </a:solidFill>
                  </a:rPr>
                  <a:t>Actualización de pesos: </a:t>
                </a:r>
                <a:r>
                  <a:rPr lang="es-ES" dirty="0"/>
                  <a:t>Se incrementan los pesos de las instancias mal clasificadas para que el próximo modelo se vea "forzado" a enfocarse en ellas.</a:t>
                </a:r>
              </a:p>
              <a:p>
                <a:pPr marL="914400" indent="-914400">
                  <a:buFont typeface="+mj-lt"/>
                  <a:buAutoNum type="arabicPeriod"/>
                  <a:defRPr sz="4600">
                    <a:latin typeface="Graphik Compact Regular"/>
                    <a:ea typeface="Graphik Compact Regular"/>
                    <a:cs typeface="Graphik Compact Regular"/>
                    <a:sym typeface="Graphik Compact Regular"/>
                  </a:defRPr>
                </a:pPr>
                <a:r>
                  <a:rPr lang="es-ES" b="1" dirty="0">
                    <a:solidFill>
                      <a:schemeClr val="accent6">
                        <a:lumMod val="75000"/>
                      </a:schemeClr>
                    </a:solidFill>
                  </a:rPr>
                  <a:t>Iteración: </a:t>
                </a:r>
                <a:r>
                  <a:rPr lang="es-ES" dirty="0"/>
                  <a:t>Se repiten los pasos 2 a 5 varias veces (generalmente de 50 a 100 iteraciones).</a:t>
                </a:r>
              </a:p>
              <a:p>
                <a:pPr>
                  <a:defRPr sz="4600">
                    <a:latin typeface="Graphik Compact Regular"/>
                    <a:ea typeface="Graphik Compact Regular"/>
                    <a:cs typeface="Graphik Compact Regular"/>
                    <a:sym typeface="Graphik Compact Regular"/>
                  </a:defRPr>
                </a:pPr>
                <a:r>
                  <a:rPr lang="es-ES" b="1" dirty="0"/>
                  <a:t>Predicción Final: </a:t>
                </a:r>
                <a:r>
                  <a:rPr lang="es-ES" dirty="0"/>
                  <a:t>Finalmente, se combinan las predicciones de todos los modelos débiles, ponderadas por sus respectivos pesos (</a:t>
                </a:r>
                <a:r>
                  <a:rPr lang="el-GR" dirty="0"/>
                  <a:t>α), </a:t>
                </a:r>
                <a:r>
                  <a:rPr lang="es-ES" dirty="0"/>
                  <a:t>mediante la fórmula:</a:t>
                </a:r>
                <a:br>
                  <a:rPr lang="en-US" i="1" dirty="0">
                    <a:latin typeface="Cambria Math" panose="02040503050406030204" pitchFamily="18" charset="0"/>
                  </a:rPr>
                </a:br>
                <a:endParaRPr lang="en-US" i="1" dirty="0">
                  <a:latin typeface="Cambria Math" panose="02040503050406030204" pitchFamily="18" charset="0"/>
                </a:endParaRPr>
              </a:p>
              <a:p>
                <a:pP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acc>
                        <m:accPr>
                          <m:chr m:val="̂"/>
                          <m:ctrlPr>
                            <a:rPr lang="es-ES" i="1">
                              <a:latin typeface="Cambria Math" panose="02040503050406030204" pitchFamily="18" charset="0"/>
                            </a:rPr>
                          </m:ctrlPr>
                        </m:accPr>
                        <m:e>
                          <m:r>
                            <a:rPr lang="en-US" i="1">
                              <a:latin typeface="Cambria Math" panose="02040503050406030204" pitchFamily="18" charset="0"/>
                            </a:rPr>
                            <m:t>𝐹</m:t>
                          </m:r>
                        </m:e>
                      </m:acc>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nary>
                        <m:naryPr>
                          <m:chr m:val="∑"/>
                          <m:ctrlPr>
                            <a:rPr lang="es-E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=1</m:t>
                          </m:r>
                        </m:sub>
                        <m:sup>
                          <m:r>
                            <a:rPr lang="en-US" i="1">
                              <a:latin typeface="Cambria Math" panose="02040503050406030204" pitchFamily="18" charset="0"/>
                            </a:rPr>
                            <m:t>𝑀</m:t>
                          </m:r>
                        </m:sup>
                        <m:e>
                          <m:sSub>
                            <m:sSubPr>
                              <m:ctrlPr>
                                <a:rPr lang="es-ES" i="1">
                                  <a:latin typeface="Cambria Math" panose="02040503050406030204" pitchFamily="18" charset="0"/>
                                </a:rPr>
                              </m:ctrlPr>
                            </m:sSubPr>
                            <m:e>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m:t>
                                  </m:r>
                                </m:sub>
                              </m:sSub>
                              <m:acc>
                                <m:accPr>
                                  <m:chr m:val="̂"/>
                                  <m:ctrlPr>
                                    <a:rPr lang="es-ES" i="1">
                                      <a:latin typeface="Cambria Math" panose="02040503050406030204" pitchFamily="18" charset="0"/>
                                    </a:rPr>
                                  </m:ctrlPr>
                                </m:accPr>
                                <m:e>
                                  <m:r>
                                    <a:rPr lang="en-US" i="1">
                                      <a:latin typeface="Cambria Math" panose="02040503050406030204" pitchFamily="18" charset="0"/>
                                    </a:rPr>
                                    <m:t>𝑓</m:t>
                                  </m:r>
                                </m:e>
                              </m:acc>
                            </m:e>
                            <m:sub>
                              <m:r>
                                <a:rPr lang="en-US" i="1">
                                  <a:latin typeface="Cambria Math" panose="02040503050406030204" pitchFamily="18" charset="0"/>
                                </a:rPr>
                                <m:t>𝑚</m:t>
                              </m:r>
                            </m:sub>
                          </m:sSub>
                        </m:e>
                      </m:nary>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m:oMathPara>
                </a14:m>
                <a:endParaRPr lang="es-ES" dirty="0"/>
              </a:p>
              <a:p>
                <a:pPr>
                  <a:defRPr sz="4600">
                    <a:latin typeface="Graphik Compact Regular"/>
                    <a:ea typeface="Graphik Compact Regular"/>
                    <a:cs typeface="Graphik Compact Regular"/>
                    <a:sym typeface="Graphik Compact Regular"/>
                  </a:defRPr>
                </a:pPr>
                <a:endParaRPr lang="es-ES" dirty="0"/>
              </a:p>
            </p:txBody>
          </p:sp>
        </mc:Choice>
        <mc:Fallback>
          <p:sp>
            <p:nvSpPr>
              <p:cNvPr id="212" name="Las redes neuronales originalmente se plantean como algoritmos matemáticos que tratan de imitar los cálculos complejos que tienen lugar en el cerebro.…"/>
              <p:cNvSpPr txBox="1">
                <a:spLocks noGrp="1" noRot="1" noChangeAspect="1" noMove="1" noResize="1" noEditPoints="1" noAdjustHandles="1" noChangeArrowheads="1" noChangeShapeType="1" noTextEdit="1"/>
              </p:cNvSpPr>
              <p:nvPr>
                <p:ph type="body" idx="1"/>
              </p:nvPr>
            </p:nvSpPr>
            <p:spPr>
              <a:xfrm>
                <a:off x="1257300" y="2817845"/>
                <a:ext cx="21869400" cy="10222129"/>
              </a:xfrm>
              <a:prstGeom prst="rect">
                <a:avLst/>
              </a:prstGeom>
              <a:blipFill>
                <a:blip r:embed="rId3"/>
                <a:stretch>
                  <a:fillRect l="-870" t="-1489" r="-1160" b="-20099"/>
                </a:stretch>
              </a:blipFill>
            </p:spPr>
            <p:txBody>
              <a:bodyPr/>
              <a:lstStyle/>
              <a:p>
                <a:r>
                  <a:rPr lang="es-ES_tradnl">
                    <a:noFill/>
                  </a:rPr>
                  <a:t> </a:t>
                </a:r>
              </a:p>
            </p:txBody>
          </p:sp>
        </mc:Fallback>
      </mc:AlternateContent>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35</a:t>
            </a:fld>
            <a:endParaRPr lang="en-US" sz="2800" dirty="0"/>
          </a:p>
        </p:txBody>
      </p:sp>
      <p:sp>
        <p:nvSpPr>
          <p:cNvPr id="4" name="Footer Placeholder 4">
            <a:extLst>
              <a:ext uri="{FF2B5EF4-FFF2-40B4-BE49-F238E27FC236}">
                <a16:creationId xmlns:a16="http://schemas.microsoft.com/office/drawing/2014/main" id="{C51A3BA0-A277-D6DC-F657-E289EC648E37}"/>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4362105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36</a:t>
            </a:fld>
            <a:endParaRPr lang="en-US" sz="2800" dirty="0"/>
          </a:p>
        </p:txBody>
      </p:sp>
      <p:pic>
        <p:nvPicPr>
          <p:cNvPr id="5" name="Picture 4" descr="A line with blue dots&#10;&#10;Description automatically generated">
            <a:extLst>
              <a:ext uri="{FF2B5EF4-FFF2-40B4-BE49-F238E27FC236}">
                <a16:creationId xmlns:a16="http://schemas.microsoft.com/office/drawing/2014/main" id="{E5B48135-8E58-B48B-89AF-CE06CA240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473" y="3913512"/>
            <a:ext cx="6559288" cy="4099555"/>
          </a:xfrm>
          <a:prstGeom prst="rect">
            <a:avLst/>
          </a:prstGeom>
        </p:spPr>
      </p:pic>
      <p:pic>
        <p:nvPicPr>
          <p:cNvPr id="15" name="Picture 14" descr="A line of blue dots&#10;&#10;Description automatically generated">
            <a:extLst>
              <a:ext uri="{FF2B5EF4-FFF2-40B4-BE49-F238E27FC236}">
                <a16:creationId xmlns:a16="http://schemas.microsoft.com/office/drawing/2014/main" id="{0986516F-A831-F1EF-0CB9-4808C2E32C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595" y="3891488"/>
            <a:ext cx="6559288" cy="4099555"/>
          </a:xfrm>
          <a:prstGeom prst="rect">
            <a:avLst/>
          </a:prstGeom>
        </p:spPr>
      </p:pic>
      <p:pic>
        <p:nvPicPr>
          <p:cNvPr id="18" name="Picture 17" descr="A blue and pink line with dots&#10;&#10;Description automatically generated">
            <a:extLst>
              <a:ext uri="{FF2B5EF4-FFF2-40B4-BE49-F238E27FC236}">
                <a16:creationId xmlns:a16="http://schemas.microsoft.com/office/drawing/2014/main" id="{AD54CD18-242F-52AE-F3B2-845245FE8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61024" y="3860205"/>
            <a:ext cx="6559288" cy="4099555"/>
          </a:xfrm>
          <a:prstGeom prst="rect">
            <a:avLst/>
          </a:prstGeom>
        </p:spPr>
      </p:pic>
      <p:pic>
        <p:nvPicPr>
          <p:cNvPr id="20" name="Picture 19" descr="A green dots on a black background&#10;&#10;Description automatically generated">
            <a:extLst>
              <a:ext uri="{FF2B5EF4-FFF2-40B4-BE49-F238E27FC236}">
                <a16:creationId xmlns:a16="http://schemas.microsoft.com/office/drawing/2014/main" id="{7D038EA3-D6C3-1926-F1B6-EA87ECA7E8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461" y="7959760"/>
            <a:ext cx="6559288" cy="4099555"/>
          </a:xfrm>
          <a:prstGeom prst="rect">
            <a:avLst/>
          </a:prstGeom>
        </p:spPr>
      </p:pic>
      <p:pic>
        <p:nvPicPr>
          <p:cNvPr id="22" name="Picture 21" descr="A green and pink dotted line&#10;&#10;Description automatically generated">
            <a:extLst>
              <a:ext uri="{FF2B5EF4-FFF2-40B4-BE49-F238E27FC236}">
                <a16:creationId xmlns:a16="http://schemas.microsoft.com/office/drawing/2014/main" id="{ECB3735A-5F54-E764-FB04-7EB242D18C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50503" y="7991043"/>
            <a:ext cx="6559288" cy="4099555"/>
          </a:xfrm>
          <a:prstGeom prst="rect">
            <a:avLst/>
          </a:prstGeom>
        </p:spPr>
      </p:pic>
      <p:pic>
        <p:nvPicPr>
          <p:cNvPr id="24" name="Picture 23" descr="A green and pink line with dots&#10;&#10;Description automatically generated">
            <a:extLst>
              <a:ext uri="{FF2B5EF4-FFF2-40B4-BE49-F238E27FC236}">
                <a16:creationId xmlns:a16="http://schemas.microsoft.com/office/drawing/2014/main" id="{CDA5D716-C81B-3ADE-45DF-9A47F07E1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61024" y="8013067"/>
            <a:ext cx="6559287" cy="4099555"/>
          </a:xfrm>
          <a:prstGeom prst="rect">
            <a:avLst/>
          </a:prstGeom>
        </p:spPr>
      </p:pic>
      <p:sp>
        <p:nvSpPr>
          <p:cNvPr id="25" name="TextBox 24">
            <a:extLst>
              <a:ext uri="{FF2B5EF4-FFF2-40B4-BE49-F238E27FC236}">
                <a16:creationId xmlns:a16="http://schemas.microsoft.com/office/drawing/2014/main" id="{6D0C601E-8C8D-EF52-8036-37BF7A96E393}"/>
              </a:ext>
            </a:extLst>
          </p:cNvPr>
          <p:cNvSpPr txBox="1"/>
          <p:nvPr/>
        </p:nvSpPr>
        <p:spPr>
          <a:xfrm>
            <a:off x="3525306" y="3395670"/>
            <a:ext cx="196387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1</a:t>
            </a:r>
          </a:p>
        </p:txBody>
      </p:sp>
      <p:sp>
        <p:nvSpPr>
          <p:cNvPr id="26" name="TextBox 25">
            <a:extLst>
              <a:ext uri="{FF2B5EF4-FFF2-40B4-BE49-F238E27FC236}">
                <a16:creationId xmlns:a16="http://schemas.microsoft.com/office/drawing/2014/main" id="{CFCDD937-B926-D7F3-B5E6-40A40BC00637}"/>
              </a:ext>
            </a:extLst>
          </p:cNvPr>
          <p:cNvSpPr txBox="1"/>
          <p:nvPr/>
        </p:nvSpPr>
        <p:spPr>
          <a:xfrm>
            <a:off x="11358835" y="3401015"/>
            <a:ext cx="202799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2</a:t>
            </a:r>
          </a:p>
        </p:txBody>
      </p:sp>
      <p:sp>
        <p:nvSpPr>
          <p:cNvPr id="27" name="TextBox 26">
            <a:extLst>
              <a:ext uri="{FF2B5EF4-FFF2-40B4-BE49-F238E27FC236}">
                <a16:creationId xmlns:a16="http://schemas.microsoft.com/office/drawing/2014/main" id="{EB7F1F8B-6CBB-D979-386A-A93B3932B4DF}"/>
              </a:ext>
            </a:extLst>
          </p:cNvPr>
          <p:cNvSpPr txBox="1"/>
          <p:nvPr/>
        </p:nvSpPr>
        <p:spPr>
          <a:xfrm>
            <a:off x="19256483" y="3401015"/>
            <a:ext cx="2044021" cy="597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600" b="0" i="0" u="none" strike="noStrike" cap="none" spc="-26" normalizeH="0" baseline="0" dirty="0">
                <a:ln>
                  <a:noFill/>
                </a:ln>
                <a:solidFill>
                  <a:srgbClr val="000000"/>
                </a:solidFill>
                <a:effectLst/>
                <a:uFillTx/>
                <a:latin typeface="Graphik Compact Regular"/>
                <a:ea typeface="Graphik Compact Regular"/>
                <a:cs typeface="Graphik Compact Regular"/>
                <a:sym typeface="Graphik Compact Regular"/>
              </a:rPr>
              <a:t>Iteración 3</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11AEEC1-2A42-B1E9-74CA-2B15AD509D03}"/>
                  </a:ext>
                </a:extLst>
              </p:cNvPr>
              <p:cNvSpPr txBox="1"/>
              <p:nvPr/>
            </p:nvSpPr>
            <p:spPr>
              <a:xfrm>
                <a:off x="2290972" y="11965276"/>
                <a:ext cx="4967258"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1531" rtl="0" fontAlgn="auto" latinLnBrk="0" hangingPunct="0">
                  <a:lnSpc>
                    <a:spcPct val="80000"/>
                  </a:lnSpc>
                  <a:spcBef>
                    <a:spcPts val="400"/>
                  </a:spcBef>
                  <a:spcAft>
                    <a:spcPts val="0"/>
                  </a:spcAft>
                  <a:buClrTx/>
                  <a:buSzTx/>
                  <a:buFontTx/>
                  <a:buNone/>
                  <a:tabLst>
                    <a:tab pos="812800" algn="l"/>
                  </a:tabLst>
                </a:pPr>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8" name="TextBox 27">
                <a:extLst>
                  <a:ext uri="{FF2B5EF4-FFF2-40B4-BE49-F238E27FC236}">
                    <a16:creationId xmlns:a16="http://schemas.microsoft.com/office/drawing/2014/main" id="{311AEEC1-2A42-B1E9-74CA-2B15AD509D03}"/>
                  </a:ext>
                </a:extLst>
              </p:cNvPr>
              <p:cNvSpPr txBox="1">
                <a:spLocks noRot="1" noChangeAspect="1" noMove="1" noResize="1" noEditPoints="1" noAdjustHandles="1" noChangeArrowheads="1" noChangeShapeType="1" noTextEdit="1"/>
              </p:cNvSpPr>
              <p:nvPr/>
            </p:nvSpPr>
            <p:spPr>
              <a:xfrm>
                <a:off x="2290972" y="11965276"/>
                <a:ext cx="4967258" cy="547842"/>
              </a:xfrm>
              <a:prstGeom prst="rect">
                <a:avLst/>
              </a:prstGeom>
              <a:blipFill>
                <a:blip r:embed="rId9"/>
                <a:stretch>
                  <a:fillRect l="-3316"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37C56ED-1332-10CA-C125-40E971209FDD}"/>
                  </a:ext>
                </a:extLst>
              </p:cNvPr>
              <p:cNvSpPr txBox="1"/>
              <p:nvPr/>
            </p:nvSpPr>
            <p:spPr>
              <a:xfrm>
                <a:off x="9315102" y="11965276"/>
                <a:ext cx="6387262"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29" name="TextBox 28">
                <a:extLst>
                  <a:ext uri="{FF2B5EF4-FFF2-40B4-BE49-F238E27FC236}">
                    <a16:creationId xmlns:a16="http://schemas.microsoft.com/office/drawing/2014/main" id="{837C56ED-1332-10CA-C125-40E971209FDD}"/>
                  </a:ext>
                </a:extLst>
              </p:cNvPr>
              <p:cNvSpPr txBox="1">
                <a:spLocks noRot="1" noChangeAspect="1" noMove="1" noResize="1" noEditPoints="1" noAdjustHandles="1" noChangeArrowheads="1" noChangeShapeType="1" noTextEdit="1"/>
              </p:cNvSpPr>
              <p:nvPr/>
            </p:nvSpPr>
            <p:spPr>
              <a:xfrm>
                <a:off x="9315102" y="11965276"/>
                <a:ext cx="6387262" cy="547842"/>
              </a:xfrm>
              <a:prstGeom prst="rect">
                <a:avLst/>
              </a:prstGeom>
              <a:blipFill>
                <a:blip r:embed="rId10"/>
                <a:stretch>
                  <a:fillRect l="-1389" t="-22727"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CA24BE-8BFE-8C96-621A-D7BACE10825E}"/>
                  </a:ext>
                </a:extLst>
              </p:cNvPr>
              <p:cNvSpPr txBox="1"/>
              <p:nvPr/>
            </p:nvSpPr>
            <p:spPr>
              <a:xfrm>
                <a:off x="16229712" y="12006008"/>
                <a:ext cx="7492820" cy="5478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s-ES_tradnl" sz="3200" b="0" i="0" u="none" strike="noStrike" cap="none" spc="-26" normalizeH="0" baseline="0" dirty="0">
                    <a:ln>
                      <a:noFill/>
                    </a:ln>
                    <a:solidFill>
                      <a:srgbClr val="000000"/>
                    </a:solidFill>
                    <a:effectLst/>
                    <a:uFillTx/>
                    <a:sym typeface="Graphik Compact Regular"/>
                  </a:rPr>
                  <a:t>Salida de ensamble: </a:t>
                </a:r>
                <a14:m>
                  <m:oMath xmlns:m="http://schemas.openxmlformats.org/officeDocument/2006/math">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𝐹</m:t>
                    </m:r>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ea typeface="Cambria Math" panose="02040503050406030204" pitchFamily="18" charset="0"/>
                            <a:sym typeface="Graphik Compact Regular"/>
                          </a:rPr>
                          <m:t>𝛼</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sSub>
                      <m:sSubPr>
                        <m:ctrlP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ctrlPr>
                      </m:sSubPr>
                      <m:e>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𝑓</m:t>
                        </m:r>
                      </m:e>
                      <m: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1</m:t>
                        </m:r>
                      </m:sub>
                    </m:sSub>
                    <m:r>
                      <a:rPr kumimoji="0" lang="en-US" sz="3200" b="0" i="1" u="none" strike="noStrike" cap="none" spc="-26" normalizeH="0" baseline="0" smtClean="0">
                        <a:ln>
                          <a:noFill/>
                        </a:ln>
                        <a:solidFill>
                          <a:srgbClr val="000000"/>
                        </a:solidFill>
                        <a:effectLst/>
                        <a:uFillTx/>
                        <a:latin typeface="Cambria Math" panose="02040503050406030204" pitchFamily="18" charset="0"/>
                        <a:sym typeface="Graphik Compact Regular"/>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b="0" i="1" smtClean="0">
                            <a:latin typeface="Cambria Math" panose="02040503050406030204" pitchFamily="18" charset="0"/>
                            <a:ea typeface="Cambria Math" panose="02040503050406030204" pitchFamily="18" charset="0"/>
                          </a:rPr>
                          <m:t>3</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𝑓</m:t>
                        </m:r>
                      </m:e>
                      <m:sub>
                        <m:r>
                          <a:rPr lang="en-US" sz="3200" b="0" i="1" smtClean="0">
                            <a:latin typeface="Cambria Math" panose="02040503050406030204" pitchFamily="18" charset="0"/>
                          </a:rPr>
                          <m:t>3</m:t>
                        </m:r>
                      </m:sub>
                    </m:sSub>
                  </m:oMath>
                </a14:m>
                <a:endParaRPr kumimoji="0" lang="es-ES_tradnl" sz="3200" b="0" i="0" u="none" strike="noStrike" cap="none" spc="-26" normalizeH="0" baseline="0" dirty="0">
                  <a:ln>
                    <a:noFill/>
                  </a:ln>
                  <a:solidFill>
                    <a:srgbClr val="000000"/>
                  </a:solidFill>
                  <a:effectLst/>
                  <a:uFillTx/>
                  <a:sym typeface="Graphik Compact Regular"/>
                </a:endParaRPr>
              </a:p>
            </p:txBody>
          </p:sp>
        </mc:Choice>
        <mc:Fallback xmlns="">
          <p:sp>
            <p:nvSpPr>
              <p:cNvPr id="30" name="TextBox 29">
                <a:extLst>
                  <a:ext uri="{FF2B5EF4-FFF2-40B4-BE49-F238E27FC236}">
                    <a16:creationId xmlns:a16="http://schemas.microsoft.com/office/drawing/2014/main" id="{34CA24BE-8BFE-8C96-621A-D7BACE10825E}"/>
                  </a:ext>
                </a:extLst>
              </p:cNvPr>
              <p:cNvSpPr txBox="1">
                <a:spLocks noRot="1" noChangeAspect="1" noMove="1" noResize="1" noEditPoints="1" noAdjustHandles="1" noChangeArrowheads="1" noChangeShapeType="1" noTextEdit="1"/>
              </p:cNvSpPr>
              <p:nvPr/>
            </p:nvSpPr>
            <p:spPr>
              <a:xfrm>
                <a:off x="16229712" y="12006008"/>
                <a:ext cx="7492820" cy="547842"/>
              </a:xfrm>
              <a:prstGeom prst="rect">
                <a:avLst/>
              </a:prstGeom>
              <a:blipFill>
                <a:blip r:embed="rId11"/>
                <a:stretch>
                  <a:fillRect l="-2030" t="-20455" b="-31818"/>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03E2238-7484-B872-C26C-E9B565ACFD1D}"/>
                  </a:ext>
                </a:extLst>
              </p:cNvPr>
              <p:cNvSpPr txBox="1"/>
              <p:nvPr/>
            </p:nvSpPr>
            <p:spPr>
              <a:xfrm>
                <a:off x="6395148" y="4277338"/>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1</m:t>
                          </m:r>
                        </m:sub>
                      </m:sSub>
                    </m:oMath>
                  </m:oMathPara>
                </a14:m>
                <a:endParaRPr lang="es-ES_tradnl" sz="3600" dirty="0">
                  <a:solidFill>
                    <a:schemeClr val="accent6"/>
                  </a:solidFill>
                </a:endParaRPr>
              </a:p>
            </p:txBody>
          </p:sp>
        </mc:Choice>
        <mc:Fallback xmlns="">
          <p:sp>
            <p:nvSpPr>
              <p:cNvPr id="34" name="TextBox 33">
                <a:extLst>
                  <a:ext uri="{FF2B5EF4-FFF2-40B4-BE49-F238E27FC236}">
                    <a16:creationId xmlns:a16="http://schemas.microsoft.com/office/drawing/2014/main" id="{803E2238-7484-B872-C26C-E9B565ACFD1D}"/>
                  </a:ext>
                </a:extLst>
              </p:cNvPr>
              <p:cNvSpPr txBox="1">
                <a:spLocks noRot="1" noChangeAspect="1" noMove="1" noResize="1" noEditPoints="1" noAdjustHandles="1" noChangeArrowheads="1" noChangeShapeType="1" noTextEdit="1"/>
              </p:cNvSpPr>
              <p:nvPr/>
            </p:nvSpPr>
            <p:spPr>
              <a:xfrm>
                <a:off x="6395148" y="4277338"/>
                <a:ext cx="863082" cy="584775"/>
              </a:xfrm>
              <a:prstGeom prst="rect">
                <a:avLst/>
              </a:prstGeom>
              <a:blipFill>
                <a:blip r:embed="rId12"/>
                <a:stretch>
                  <a:fillRect l="-724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9097074-055F-23FB-F21C-68705702593E}"/>
                  </a:ext>
                </a:extLst>
              </p:cNvPr>
              <p:cNvSpPr txBox="1"/>
              <p:nvPr/>
            </p:nvSpPr>
            <p:spPr>
              <a:xfrm>
                <a:off x="14291957" y="4277337"/>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2</m:t>
                          </m:r>
                        </m:sub>
                      </m:sSub>
                    </m:oMath>
                  </m:oMathPara>
                </a14:m>
                <a:endParaRPr lang="es-ES_tradnl" sz="3600" dirty="0">
                  <a:solidFill>
                    <a:schemeClr val="accent6"/>
                  </a:solidFill>
                </a:endParaRPr>
              </a:p>
            </p:txBody>
          </p:sp>
        </mc:Choice>
        <mc:Fallback xmlns="">
          <p:sp>
            <p:nvSpPr>
              <p:cNvPr id="35" name="TextBox 34">
                <a:extLst>
                  <a:ext uri="{FF2B5EF4-FFF2-40B4-BE49-F238E27FC236}">
                    <a16:creationId xmlns:a16="http://schemas.microsoft.com/office/drawing/2014/main" id="{09097074-055F-23FB-F21C-68705702593E}"/>
                  </a:ext>
                </a:extLst>
              </p:cNvPr>
              <p:cNvSpPr txBox="1">
                <a:spLocks noRot="1" noChangeAspect="1" noMove="1" noResize="1" noEditPoints="1" noAdjustHandles="1" noChangeArrowheads="1" noChangeShapeType="1" noTextEdit="1"/>
              </p:cNvSpPr>
              <p:nvPr/>
            </p:nvSpPr>
            <p:spPr>
              <a:xfrm>
                <a:off x="14291957" y="4277337"/>
                <a:ext cx="863082" cy="584775"/>
              </a:xfrm>
              <a:prstGeom prst="rect">
                <a:avLst/>
              </a:prstGeom>
              <a:blipFill>
                <a:blip r:embed="rId13"/>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D4D01E-0F12-B250-C917-28B80E039884}"/>
                  </a:ext>
                </a:extLst>
              </p:cNvPr>
              <p:cNvSpPr txBox="1"/>
              <p:nvPr/>
            </p:nvSpPr>
            <p:spPr>
              <a:xfrm>
                <a:off x="17797696" y="4277336"/>
                <a:ext cx="8630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ctrlPr>
                        </m:sSubPr>
                        <m:e>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𝑓</m:t>
                          </m:r>
                        </m:e>
                        <m:sub>
                          <m:r>
                            <a:rPr kumimoji="0" lang="en-US" sz="4000" b="0" i="1" u="none" strike="noStrike" cap="none" spc="-26" normalizeH="0" baseline="0" smtClean="0">
                              <a:ln>
                                <a:noFill/>
                              </a:ln>
                              <a:solidFill>
                                <a:schemeClr val="accent6"/>
                              </a:solidFill>
                              <a:effectLst/>
                              <a:uFillTx/>
                              <a:latin typeface="Cambria Math" panose="02040503050406030204" pitchFamily="18" charset="0"/>
                              <a:sym typeface="Graphik Compact Regular"/>
                            </a:rPr>
                            <m:t>3</m:t>
                          </m:r>
                        </m:sub>
                      </m:sSub>
                    </m:oMath>
                  </m:oMathPara>
                </a14:m>
                <a:endParaRPr lang="es-ES_tradnl" sz="3600" dirty="0">
                  <a:solidFill>
                    <a:schemeClr val="accent6"/>
                  </a:solidFill>
                </a:endParaRPr>
              </a:p>
            </p:txBody>
          </p:sp>
        </mc:Choice>
        <mc:Fallback xmlns="">
          <p:sp>
            <p:nvSpPr>
              <p:cNvPr id="36" name="TextBox 35">
                <a:extLst>
                  <a:ext uri="{FF2B5EF4-FFF2-40B4-BE49-F238E27FC236}">
                    <a16:creationId xmlns:a16="http://schemas.microsoft.com/office/drawing/2014/main" id="{43D4D01E-0F12-B250-C917-28B80E039884}"/>
                  </a:ext>
                </a:extLst>
              </p:cNvPr>
              <p:cNvSpPr txBox="1">
                <a:spLocks noRot="1" noChangeAspect="1" noMove="1" noResize="1" noEditPoints="1" noAdjustHandles="1" noChangeArrowheads="1" noChangeShapeType="1" noTextEdit="1"/>
              </p:cNvSpPr>
              <p:nvPr/>
            </p:nvSpPr>
            <p:spPr>
              <a:xfrm>
                <a:off x="17797696" y="4277336"/>
                <a:ext cx="863082" cy="584775"/>
              </a:xfrm>
              <a:prstGeom prst="rect">
                <a:avLst/>
              </a:prstGeom>
              <a:blipFill>
                <a:blip r:embed="rId14"/>
                <a:stretch>
                  <a:fillRect l="-8696" t="-6250" b="-29167"/>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8CB77A5-76FB-7AC4-8F42-81007B06207B}"/>
                  </a:ext>
                </a:extLst>
              </p:cNvPr>
              <p:cNvSpPr txBox="1"/>
              <p:nvPr/>
            </p:nvSpPr>
            <p:spPr>
              <a:xfrm>
                <a:off x="4277105" y="10255831"/>
                <a:ext cx="863082"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oMath>
                  </m:oMathPara>
                </a14:m>
                <a:endParaRPr lang="es-ES_tradnl" sz="2400" dirty="0">
                  <a:solidFill>
                    <a:schemeClr val="accent6"/>
                  </a:solidFill>
                </a:endParaRPr>
              </a:p>
            </p:txBody>
          </p:sp>
        </mc:Choice>
        <mc:Fallback xmlns="">
          <p:sp>
            <p:nvSpPr>
              <p:cNvPr id="37" name="TextBox 36">
                <a:extLst>
                  <a:ext uri="{FF2B5EF4-FFF2-40B4-BE49-F238E27FC236}">
                    <a16:creationId xmlns:a16="http://schemas.microsoft.com/office/drawing/2014/main" id="{A8CB77A5-76FB-7AC4-8F42-81007B06207B}"/>
                  </a:ext>
                </a:extLst>
              </p:cNvPr>
              <p:cNvSpPr txBox="1">
                <a:spLocks noRot="1" noChangeAspect="1" noMove="1" noResize="1" noEditPoints="1" noAdjustHandles="1" noChangeArrowheads="1" noChangeShapeType="1" noTextEdit="1"/>
              </p:cNvSpPr>
              <p:nvPr/>
            </p:nvSpPr>
            <p:spPr>
              <a:xfrm>
                <a:off x="4277105" y="10255831"/>
                <a:ext cx="863082" cy="437043"/>
              </a:xfrm>
              <a:prstGeom prst="rect">
                <a:avLst/>
              </a:prstGeom>
              <a:blipFill>
                <a:blip r:embed="rId15"/>
                <a:stretch>
                  <a:fillRect l="-1449" t="-5714" b="-28571"/>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D73C424-A91C-CD34-062D-EC45069B4D20}"/>
                  </a:ext>
                </a:extLst>
              </p:cNvPr>
              <p:cNvSpPr txBox="1"/>
              <p:nvPr/>
            </p:nvSpPr>
            <p:spPr>
              <a:xfrm>
                <a:off x="11100334" y="10314985"/>
                <a:ext cx="2816798" cy="4370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m:oMathPara>
                </a14:m>
                <a:endParaRPr lang="es-ES_tradnl" sz="2400" dirty="0">
                  <a:solidFill>
                    <a:schemeClr val="accent6"/>
                  </a:solidFill>
                </a:endParaRPr>
              </a:p>
            </p:txBody>
          </p:sp>
        </mc:Choice>
        <mc:Fallback xmlns="">
          <p:sp>
            <p:nvSpPr>
              <p:cNvPr id="38" name="TextBox 37">
                <a:extLst>
                  <a:ext uri="{FF2B5EF4-FFF2-40B4-BE49-F238E27FC236}">
                    <a16:creationId xmlns:a16="http://schemas.microsoft.com/office/drawing/2014/main" id="{9D73C424-A91C-CD34-062D-EC45069B4D20}"/>
                  </a:ext>
                </a:extLst>
              </p:cNvPr>
              <p:cNvSpPr txBox="1">
                <a:spLocks noRot="1" noChangeAspect="1" noMove="1" noResize="1" noEditPoints="1" noAdjustHandles="1" noChangeArrowheads="1" noChangeShapeType="1" noTextEdit="1"/>
              </p:cNvSpPr>
              <p:nvPr/>
            </p:nvSpPr>
            <p:spPr>
              <a:xfrm>
                <a:off x="11100334" y="10314985"/>
                <a:ext cx="2816798" cy="437043"/>
              </a:xfrm>
              <a:prstGeom prst="rect">
                <a:avLst/>
              </a:prstGeom>
              <a:blipFill>
                <a:blip r:embed="rId16"/>
                <a:stretch>
                  <a:fillRect t="-5714" b="-25714"/>
                </a:stretch>
              </a:blipFill>
              <a:ln w="12700" cap="flat">
                <a:noFill/>
                <a:miter lim="400000"/>
              </a:ln>
              <a:effectLst/>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5930AB7-180F-A966-68F4-4B7F6009721B}"/>
                  </a:ext>
                </a:extLst>
              </p:cNvPr>
              <p:cNvSpPr txBox="1"/>
              <p:nvPr/>
            </p:nvSpPr>
            <p:spPr>
              <a:xfrm>
                <a:off x="18512643" y="10344760"/>
                <a:ext cx="3531699" cy="429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14:m>
                  <m:oMath xmlns:m="http://schemas.openxmlformats.org/officeDocument/2006/math">
                    <m:sSub>
                      <m:sSubPr>
                        <m:ctrlPr>
                          <a:rPr lang="en-US" sz="2800" i="1" smtClean="0">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i="1">
                            <a:solidFill>
                              <a:schemeClr val="accent6"/>
                            </a:solidFill>
                            <a:latin typeface="Cambria Math" panose="02040503050406030204" pitchFamily="18" charset="0"/>
                          </a:rPr>
                          <m:t>1</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i="1">
                            <a:solidFill>
                              <a:schemeClr val="accent6"/>
                            </a:solidFill>
                            <a:latin typeface="Cambria Math" panose="02040503050406030204" pitchFamily="18" charset="0"/>
                          </a:rPr>
                          <m:t>1</m:t>
                        </m:r>
                      </m:sub>
                    </m:sSub>
                    <m:r>
                      <a:rPr lang="en-US" sz="2800" b="0" i="1" smtClean="0">
                        <a:solidFill>
                          <a:schemeClr val="accent6"/>
                        </a:solidFill>
                        <a:latin typeface="Cambria Math" panose="02040503050406030204" pitchFamily="18" charset="0"/>
                      </a:rPr>
                      <m:t>+</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ea typeface="Cambria Math" panose="02040503050406030204" pitchFamily="18" charset="0"/>
                          </a:rPr>
                          <m:t>𝛼</m:t>
                        </m:r>
                      </m:e>
                      <m:sub>
                        <m:r>
                          <a:rPr lang="en-US" sz="2800" b="0" i="1" smtClean="0">
                            <a:solidFill>
                              <a:schemeClr val="accent6"/>
                            </a:solidFill>
                            <a:latin typeface="Cambria Math" panose="02040503050406030204" pitchFamily="18" charset="0"/>
                            <a:ea typeface="Cambria Math" panose="02040503050406030204" pitchFamily="18" charset="0"/>
                          </a:rPr>
                          <m:t>2</m:t>
                        </m:r>
                      </m:sub>
                    </m:sSub>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𝑓</m:t>
                        </m:r>
                      </m:e>
                      <m:sub>
                        <m:r>
                          <a:rPr lang="en-US" sz="2800" b="0" i="1" smtClean="0">
                            <a:solidFill>
                              <a:schemeClr val="accent6"/>
                            </a:solidFill>
                            <a:latin typeface="Cambria Math" panose="02040503050406030204" pitchFamily="18" charset="0"/>
                          </a:rPr>
                          <m:t>2</m:t>
                        </m:r>
                      </m:sub>
                    </m:sSub>
                  </m:oMath>
                </a14:m>
                <a:r>
                  <a:rPr lang="en-US" sz="2400" dirty="0">
                    <a:solidFill>
                      <a:schemeClr val="accent6"/>
                    </a:solidFill>
                  </a:rPr>
                  <a:t> </a:t>
                </a:r>
                <a14:m>
                  <m:oMath xmlns:m="http://schemas.openxmlformats.org/officeDocument/2006/math">
                    <m:r>
                      <a:rPr lang="en-US" sz="2400" i="1">
                        <a:solidFill>
                          <a:schemeClr val="accent6"/>
                        </a:solidFill>
                        <a:latin typeface="Cambria Math" panose="02040503050406030204" pitchFamily="18" charset="0"/>
                      </a:rPr>
                      <m:t>+</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ea typeface="Cambria Math" panose="02040503050406030204" pitchFamily="18" charset="0"/>
                          </a:rPr>
                          <m:t>𝛼</m:t>
                        </m:r>
                      </m:e>
                      <m:sub>
                        <m:r>
                          <a:rPr lang="en-US" sz="2400" b="0" i="1" smtClean="0">
                            <a:solidFill>
                              <a:schemeClr val="accent6"/>
                            </a:solidFill>
                            <a:latin typeface="Cambria Math" panose="02040503050406030204" pitchFamily="18" charset="0"/>
                            <a:ea typeface="Cambria Math" panose="02040503050406030204" pitchFamily="18" charset="0"/>
                          </a:rPr>
                          <m:t>3</m:t>
                        </m:r>
                      </m:sub>
                    </m:sSub>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𝑓</m:t>
                        </m:r>
                      </m:e>
                      <m:sub>
                        <m:r>
                          <a:rPr lang="en-US" sz="2400" b="0" i="1" smtClean="0">
                            <a:solidFill>
                              <a:schemeClr val="accent6"/>
                            </a:solidFill>
                            <a:latin typeface="Cambria Math" panose="02040503050406030204" pitchFamily="18" charset="0"/>
                          </a:rPr>
                          <m:t>3</m:t>
                        </m:r>
                      </m:sub>
                    </m:sSub>
                  </m:oMath>
                </a14:m>
                <a:endParaRPr lang="es-ES_tradnl" sz="2400" dirty="0">
                  <a:solidFill>
                    <a:schemeClr val="accent6"/>
                  </a:solidFill>
                </a:endParaRPr>
              </a:p>
            </p:txBody>
          </p:sp>
        </mc:Choice>
        <mc:Fallback xmlns="">
          <p:sp>
            <p:nvSpPr>
              <p:cNvPr id="39" name="TextBox 38">
                <a:extLst>
                  <a:ext uri="{FF2B5EF4-FFF2-40B4-BE49-F238E27FC236}">
                    <a16:creationId xmlns:a16="http://schemas.microsoft.com/office/drawing/2014/main" id="{05930AB7-180F-A966-68F4-4B7F6009721B}"/>
                  </a:ext>
                </a:extLst>
              </p:cNvPr>
              <p:cNvSpPr txBox="1">
                <a:spLocks noRot="1" noChangeAspect="1" noMove="1" noResize="1" noEditPoints="1" noAdjustHandles="1" noChangeArrowheads="1" noChangeShapeType="1" noTextEdit="1"/>
              </p:cNvSpPr>
              <p:nvPr/>
            </p:nvSpPr>
            <p:spPr>
              <a:xfrm>
                <a:off x="18512643" y="10344760"/>
                <a:ext cx="3531699" cy="429092"/>
              </a:xfrm>
              <a:prstGeom prst="rect">
                <a:avLst/>
              </a:prstGeom>
              <a:blipFill>
                <a:blip r:embed="rId17"/>
                <a:stretch>
                  <a:fillRect t="-8571" b="-25714"/>
                </a:stretch>
              </a:blipFill>
              <a:ln w="12700" cap="flat">
                <a:noFill/>
                <a:miter lim="400000"/>
              </a:ln>
              <a:effectLst/>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4D9EA238-7D56-A40D-9E38-332959760CC9}"/>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63181712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 b="1" dirty="0"/>
              <a:t>Entrenamiento Secuencial</a:t>
            </a:r>
          </a:p>
          <a:p>
            <a:pPr>
              <a:defRPr sz="4600">
                <a:latin typeface="Graphik Compact Regular"/>
                <a:ea typeface="Graphik Compact Regular"/>
                <a:cs typeface="Graphik Compact Regular"/>
                <a:sym typeface="Graphik Compact Regular"/>
              </a:defRPr>
            </a:pPr>
            <a:r>
              <a:rPr lang="es-ES" dirty="0"/>
              <a:t>La principal diferencia en las arquitecturas de </a:t>
            </a:r>
            <a:r>
              <a:rPr lang="es-ES" b="1" dirty="0" err="1">
                <a:solidFill>
                  <a:schemeClr val="accent1"/>
                </a:solidFill>
              </a:rPr>
              <a:t>Boosting</a:t>
            </a:r>
            <a:r>
              <a:rPr lang="es-ES" dirty="0"/>
              <a:t> es que el entrenamiento de los predictores se realiza de forma secuencial.</a:t>
            </a:r>
          </a:p>
          <a:p>
            <a:pPr>
              <a:defRPr sz="4600">
                <a:latin typeface="Graphik Compact Regular"/>
                <a:ea typeface="Graphik Compact Regular"/>
                <a:cs typeface="Graphik Compact Regular"/>
                <a:sym typeface="Graphik Compact Regular"/>
              </a:defRPr>
            </a:pPr>
            <a:r>
              <a:rPr lang="es-ES" dirty="0"/>
              <a:t>Lo más común es utilizar árboles de decisión con pocos nodos (poco profundos). Este es un proceso de aprendizaje lento, ya que cada paso depende de los árboles anteriores. Sin embargo, estadísticamente, un proceso de aprendizaje lento suele conducir a mejores resultados (o un mejor modelo final).</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37</a:t>
            </a:fld>
            <a:endParaRPr lang="en-US" sz="2800" dirty="0"/>
          </a:p>
        </p:txBody>
      </p:sp>
      <p:sp>
        <p:nvSpPr>
          <p:cNvPr id="4" name="Footer Placeholder 4">
            <a:extLst>
              <a:ext uri="{FF2B5EF4-FFF2-40B4-BE49-F238E27FC236}">
                <a16:creationId xmlns:a16="http://schemas.microsoft.com/office/drawing/2014/main" id="{ADE37E25-1528-4CC9-EFD0-1AD6A0E2ED6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383322846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Boosting</a:t>
            </a:r>
            <a:r>
              <a:rPr lang="es-ES_tradnl" dirty="0">
                <a:solidFill>
                  <a:schemeClr val="tx1"/>
                </a:solidFill>
              </a:rPr>
              <a:t> Vs. </a:t>
            </a:r>
            <a:r>
              <a:rPr lang="es-ES_tradnl" dirty="0" err="1">
                <a:solidFill>
                  <a:schemeClr val="tx1"/>
                </a:solidFill>
              </a:rPr>
              <a:t>Bagging</a:t>
            </a:r>
            <a:endParaRPr lang="es-ES_tradnl" dirty="0"/>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38</a:t>
            </a:fld>
            <a:endParaRPr lang="en-US" sz="2800" dirty="0"/>
          </a:p>
        </p:txBody>
      </p:sp>
      <p:graphicFrame>
        <p:nvGraphicFramePr>
          <p:cNvPr id="6" name="Table 5">
            <a:extLst>
              <a:ext uri="{FF2B5EF4-FFF2-40B4-BE49-F238E27FC236}">
                <a16:creationId xmlns:a16="http://schemas.microsoft.com/office/drawing/2014/main" id="{46F18862-4CC1-4D6A-B8D9-FC1960DBF14B}"/>
              </a:ext>
            </a:extLst>
          </p:cNvPr>
          <p:cNvGraphicFramePr>
            <a:graphicFrameLocks noGrp="1"/>
          </p:cNvGraphicFramePr>
          <p:nvPr>
            <p:extLst>
              <p:ext uri="{D42A27DB-BD31-4B8C-83A1-F6EECF244321}">
                <p14:modId xmlns:p14="http://schemas.microsoft.com/office/powerpoint/2010/main" val="332111625"/>
              </p:ext>
            </p:extLst>
          </p:nvPr>
        </p:nvGraphicFramePr>
        <p:xfrm>
          <a:off x="593989" y="3127682"/>
          <a:ext cx="23196021" cy="9536641"/>
        </p:xfrm>
        <a:graphic>
          <a:graphicData uri="http://schemas.openxmlformats.org/drawingml/2006/table">
            <a:tbl>
              <a:tblPr firstRow="1" bandRow="1">
                <a:tableStyleId>{284E427A-3D55-4303-BF80-6455036E1DE7}</a:tableStyleId>
              </a:tblPr>
              <a:tblGrid>
                <a:gridCol w="4800523">
                  <a:extLst>
                    <a:ext uri="{9D8B030D-6E8A-4147-A177-3AD203B41FA5}">
                      <a16:colId xmlns:a16="http://schemas.microsoft.com/office/drawing/2014/main" val="117368909"/>
                    </a:ext>
                  </a:extLst>
                </a:gridCol>
                <a:gridCol w="8892988">
                  <a:extLst>
                    <a:ext uri="{9D8B030D-6E8A-4147-A177-3AD203B41FA5}">
                      <a16:colId xmlns:a16="http://schemas.microsoft.com/office/drawing/2014/main" val="3854418887"/>
                    </a:ext>
                  </a:extLst>
                </a:gridCol>
                <a:gridCol w="9502510">
                  <a:extLst>
                    <a:ext uri="{9D8B030D-6E8A-4147-A177-3AD203B41FA5}">
                      <a16:colId xmlns:a16="http://schemas.microsoft.com/office/drawing/2014/main" val="119271167"/>
                    </a:ext>
                  </a:extLst>
                </a:gridCol>
              </a:tblGrid>
              <a:tr h="977787">
                <a:tc>
                  <a:txBody>
                    <a:bodyPr/>
                    <a:lstStyle/>
                    <a:p>
                      <a:endParaRPr lang="es-ES_tradnl" sz="2800" dirty="0">
                        <a:solidFill>
                          <a:schemeClr val="bg2">
                            <a:lumMod val="25000"/>
                          </a:schemeClr>
                        </a:solidFill>
                      </a:endParaRPr>
                    </a:p>
                  </a:txBody>
                  <a:tcPr anchor="ctr">
                    <a:lnL w="9525" cap="flat" cmpd="sng" algn="ctr">
                      <a:noFill/>
                      <a:prstDash val="solid"/>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r>
                        <a:rPr lang="es-ES_tradnl" sz="2800" b="1" dirty="0" err="1">
                          <a:solidFill>
                            <a:schemeClr val="bg2">
                              <a:lumMod val="25000"/>
                            </a:schemeClr>
                          </a:solidFill>
                        </a:rPr>
                        <a:t>Bagging</a:t>
                      </a:r>
                      <a:endParaRPr lang="es-ES_tradnl" sz="2800" b="1" dirty="0">
                        <a:solidFill>
                          <a:schemeClr val="bg2">
                            <a:lumMod val="25000"/>
                          </a:schemeClr>
                        </a:solidFill>
                      </a:endParaRPr>
                    </a:p>
                  </a:txBody>
                  <a:tcPr anchor="ctr">
                    <a:lnL>
                      <a:noFill/>
                    </a:lnL>
                    <a:lnR>
                      <a:noFill/>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tc>
                  <a:txBody>
                    <a:bodyPr/>
                    <a:lstStyle/>
                    <a:p>
                      <a:r>
                        <a:rPr lang="es-ES_tradnl" sz="2800" b="1" dirty="0" err="1">
                          <a:solidFill>
                            <a:schemeClr val="bg2">
                              <a:lumMod val="25000"/>
                            </a:schemeClr>
                          </a:solidFill>
                        </a:rPr>
                        <a:t>Boosting</a:t>
                      </a:r>
                      <a:endParaRPr lang="es-ES_tradnl" sz="2800" b="1" dirty="0">
                        <a:solidFill>
                          <a:schemeClr val="bg2">
                            <a:lumMod val="25000"/>
                          </a:schemeClr>
                        </a:solidFill>
                      </a:endParaRPr>
                    </a:p>
                  </a:txBody>
                  <a:tcPr anchor="ctr">
                    <a:lnL>
                      <a:noFill/>
                    </a:lnL>
                    <a:lnR w="9525" cap="flat" cmpd="sng" algn="ctr">
                      <a:noFill/>
                      <a:prstDash val="solid"/>
                    </a:lnR>
                    <a:lnT w="9525" cap="flat" cmpd="sng" algn="ctr">
                      <a:noFill/>
                      <a:prstDash val="solid"/>
                    </a:lnT>
                    <a:lnB w="25400" cap="flat" cmpd="sng" algn="ctr">
                      <a:noFill/>
                      <a:prstDash val="soli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147747298"/>
                  </a:ext>
                </a:extLst>
              </a:tr>
              <a:tr h="1667309">
                <a:tc>
                  <a:txBody>
                    <a:bodyPr/>
                    <a:lstStyle/>
                    <a:p>
                      <a:r>
                        <a:rPr lang="es-ES_tradnl" sz="2800" b="0" i="1" dirty="0">
                          <a:solidFill>
                            <a:schemeClr val="bg2">
                              <a:lumMod val="25000"/>
                            </a:schemeClr>
                          </a:solidFill>
                        </a:rPr>
                        <a:t>Método de construcción del conjunto de modelos</a:t>
                      </a:r>
                    </a:p>
                  </a:txBody>
                  <a:tcPr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Múltiples modelos de aprendizaje automático independientes entrenados en subconjuntos aleatorios de datos de entrenamiento</a:t>
                      </a:r>
                    </a:p>
                  </a:txBody>
                  <a:tcPr marL="251999"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Construye modelos secuencialmente, centrándose en corregir los errores del modelo anterior</a:t>
                      </a:r>
                    </a:p>
                  </a:txBody>
                  <a:tcPr marL="216000" anchor="ctr">
                    <a:lnL w="9525" cap="flat" cmpd="sng" algn="ctr">
                      <a:noFill/>
                      <a:prstDash val="solid"/>
                    </a:lnL>
                    <a:lnR w="9525" cap="flat" cmpd="sng" algn="ctr">
                      <a:noFill/>
                      <a:prstDash val="solid"/>
                    </a:lnR>
                    <a:lnT w="25400"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2883266241"/>
                  </a:ext>
                </a:extLst>
              </a:tr>
              <a:tr h="1148591">
                <a:tc>
                  <a:txBody>
                    <a:bodyPr/>
                    <a:lstStyle/>
                    <a:p>
                      <a:r>
                        <a:rPr lang="es-ES_tradnl" sz="2800" b="0" i="1" dirty="0">
                          <a:solidFill>
                            <a:schemeClr val="bg2">
                              <a:lumMod val="25000"/>
                            </a:schemeClr>
                          </a:solidFill>
                        </a:rPr>
                        <a:t>Tipo de modelos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Adecuado para cualquier modelo de aprendizaje automático</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Se enfoca en modelos débiles y mejora su precisión al combinar modelos débiles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050201814"/>
                  </a:ext>
                </a:extLst>
              </a:tr>
              <a:tr h="1148591">
                <a:tc>
                  <a:txBody>
                    <a:bodyPr/>
                    <a:lstStyle/>
                    <a:p>
                      <a:r>
                        <a:rPr lang="es-ES_tradnl" sz="2800" b="0" i="1" dirty="0">
                          <a:solidFill>
                            <a:schemeClr val="bg2">
                              <a:lumMod val="25000"/>
                            </a:schemeClr>
                          </a:solidFill>
                        </a:rPr>
                        <a:t>Proceso de predicción</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Promedio de las predicciones de todos los modelos del conjunto</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Asigna diferentes pesos a cada modelo y los combina para hacer una predicción final</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1098562595"/>
                  </a:ext>
                </a:extLst>
              </a:tr>
              <a:tr h="629872">
                <a:tc>
                  <a:txBody>
                    <a:bodyPr/>
                    <a:lstStyle/>
                    <a:p>
                      <a:r>
                        <a:rPr lang="es-ES_tradnl" sz="2800" b="0" i="1" dirty="0">
                          <a:solidFill>
                            <a:schemeClr val="bg2">
                              <a:lumMod val="25000"/>
                            </a:schemeClr>
                          </a:solidFill>
                        </a:rPr>
                        <a:t>Sensibilidad al ruido</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Menos sensible al ruido y a los valores atípicos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just" defTabSz="3428914" rtl="0" eaLnBrk="1" fontAlgn="auto" latinLnBrk="0" hangingPunct="1">
                        <a:lnSpc>
                          <a:spcPct val="100000"/>
                        </a:lnSpc>
                        <a:spcBef>
                          <a:spcPts val="0"/>
                        </a:spcBef>
                        <a:spcAft>
                          <a:spcPts val="0"/>
                        </a:spcAft>
                        <a:buClrTx/>
                        <a:buSzTx/>
                        <a:buFontTx/>
                        <a:buNone/>
                        <a:tabLst/>
                        <a:defRPr/>
                      </a:pPr>
                      <a:r>
                        <a:rPr lang="es-ES" sz="2800" dirty="0">
                          <a:solidFill>
                            <a:schemeClr val="bg2">
                              <a:lumMod val="25000"/>
                            </a:schemeClr>
                          </a:solidFill>
                          <a:effectLst/>
                        </a:rPr>
                        <a:t>Puede ser más sensible al ruido y a los valores atípicos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18888026"/>
                  </a:ext>
                </a:extLst>
              </a:tr>
              <a:tr h="1148591">
                <a:tc>
                  <a:txBody>
                    <a:bodyPr/>
                    <a:lstStyle/>
                    <a:p>
                      <a:r>
                        <a:rPr lang="es-ES_tradnl" sz="2800" b="0" i="1" dirty="0">
                          <a:solidFill>
                            <a:schemeClr val="bg2">
                              <a:lumMod val="25000"/>
                            </a:schemeClr>
                          </a:solidFill>
                        </a:rPr>
                        <a:t>Tiempo de entrenamiento</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ser más rápido ya que los modelos se construyen de forma independiente</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requerir más tiempo de entrenamiento ya que cada modelo se entrena secuencialmente</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127683455"/>
                  </a:ext>
                </a:extLst>
              </a:tr>
              <a:tr h="1667309">
                <a:tc>
                  <a:txBody>
                    <a:bodyPr/>
                    <a:lstStyle/>
                    <a:p>
                      <a:r>
                        <a:rPr lang="es-ES_tradnl" sz="2800" b="0" i="1" dirty="0">
                          <a:solidFill>
                            <a:schemeClr val="bg2">
                              <a:lumMod val="25000"/>
                            </a:schemeClr>
                          </a:solidFill>
                        </a:rPr>
                        <a:t>Ventajas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Reduce la varianza, mejora la precisión y puede manejar grandes conjuntos de datos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algn="just"/>
                      <a:r>
                        <a:rPr lang="es-ES_tradnl" sz="2800" dirty="0">
                          <a:solidFill>
                            <a:schemeClr val="bg2">
                              <a:lumMod val="25000"/>
                            </a:schemeClr>
                          </a:solidFill>
                        </a:rPr>
                        <a:t>Mejora la precisión y el rendimiento del modelo mediante la corrección de errores y la creación de modelos más precisos</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632194339"/>
                  </a:ext>
                </a:extLst>
              </a:tr>
              <a:tr h="1148591">
                <a:tc>
                  <a:txBody>
                    <a:bodyPr/>
                    <a:lstStyle/>
                    <a:p>
                      <a:r>
                        <a:rPr lang="es-ES_tradnl" sz="2800" b="0" i="1" dirty="0">
                          <a:solidFill>
                            <a:schemeClr val="bg2">
                              <a:lumMod val="25000"/>
                            </a:schemeClr>
                          </a:solidFill>
                        </a:rPr>
                        <a:t>Desventajas</a:t>
                      </a: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aumentar el sesgo y no mejorar la precisión si los modelos del conjunto son similares</a:t>
                      </a:r>
                    </a:p>
                  </a:txBody>
                  <a:tcPr marL="251999"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tc>
                  <a:txBody>
                    <a:bodyPr/>
                    <a:lstStyle/>
                    <a:p>
                      <a:pPr algn="just"/>
                      <a:r>
                        <a:rPr lang="es-ES_tradnl" sz="2800" dirty="0">
                          <a:solidFill>
                            <a:schemeClr val="bg2">
                              <a:lumMod val="25000"/>
                            </a:schemeClr>
                          </a:solidFill>
                        </a:rPr>
                        <a:t>Puede ser más propenso al sobreajuste y al ruido si se usa un modelo débil o ruidoso</a:t>
                      </a:r>
                    </a:p>
                  </a:txBody>
                  <a:tcPr marL="216000"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accent1">
                        <a:lumMod val="60000"/>
                        <a:lumOff val="40000"/>
                        <a:alpha val="40000"/>
                      </a:schemeClr>
                    </a:solidFill>
                  </a:tcPr>
                </a:tc>
                <a:extLst>
                  <a:ext uri="{0D108BD9-81ED-4DB2-BD59-A6C34878D82A}">
                    <a16:rowId xmlns:a16="http://schemas.microsoft.com/office/drawing/2014/main" val="2581608309"/>
                  </a:ext>
                </a:extLst>
              </a:tr>
            </a:tbl>
          </a:graphicData>
        </a:graphic>
      </p:graphicFrame>
      <p:sp>
        <p:nvSpPr>
          <p:cNvPr id="4" name="Footer Placeholder 4">
            <a:extLst>
              <a:ext uri="{FF2B5EF4-FFF2-40B4-BE49-F238E27FC236}">
                <a16:creationId xmlns:a16="http://schemas.microsoft.com/office/drawing/2014/main" id="{58E651D1-0CCC-5E9C-89FB-689204831F4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87423304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err="1">
                <a:solidFill>
                  <a:schemeClr val="tx1"/>
                </a:solidFill>
              </a:rPr>
              <a:t>XGBoost</a:t>
            </a:r>
            <a:endParaRPr lang="es-ES_tradnl" dirty="0">
              <a:solidFill>
                <a:schemeClr val="tx1"/>
              </a:solidFill>
            </a:endParaRPr>
          </a:p>
        </p:txBody>
      </p:sp>
    </p:spTree>
    <p:extLst>
      <p:ext uri="{BB962C8B-B14F-4D97-AF65-F5344CB8AC3E}">
        <p14:creationId xmlns:p14="http://schemas.microsoft.com/office/powerpoint/2010/main" val="143288934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p:sp>
        <p:nvSpPr>
          <p:cNvPr id="3" name="Slide Number Placeholder 5">
            <a:extLst>
              <a:ext uri="{FF2B5EF4-FFF2-40B4-BE49-F238E27FC236}">
                <a16:creationId xmlns:a16="http://schemas.microsoft.com/office/drawing/2014/main" id="{C8C443E0-BA29-9A28-68E3-39FDE2273DB3}"/>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a:t>
            </a:fld>
            <a:endParaRPr lang="en-US" sz="2800" dirty="0"/>
          </a:p>
        </p:txBody>
      </p:sp>
      <p:sp>
        <p:nvSpPr>
          <p:cNvPr id="4" name="Years &lt; 4.5">
            <a:extLst>
              <a:ext uri="{FF2B5EF4-FFF2-40B4-BE49-F238E27FC236}">
                <a16:creationId xmlns:a16="http://schemas.microsoft.com/office/drawing/2014/main" id="{C41291E7-8B99-3A02-7D91-5B76F304F0A1}"/>
              </a:ext>
            </a:extLst>
          </p:cNvPr>
          <p:cNvSpPr txBox="1"/>
          <p:nvPr/>
        </p:nvSpPr>
        <p:spPr>
          <a:xfrm>
            <a:off x="9391533" y="4266769"/>
            <a:ext cx="4984257" cy="656590"/>
          </a:xfrm>
          <a:prstGeom prst="rect">
            <a:avLst/>
          </a:prstGeom>
          <a:solidFill>
            <a:schemeClr val="accent2">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err="1">
                <a:solidFill>
                  <a:schemeClr val="tx1">
                    <a:lumMod val="75000"/>
                    <a:lumOff val="25000"/>
                  </a:schemeClr>
                </a:solidFill>
                <a:latin typeface="Graphik Compact" pitchFamily="2" charset="0"/>
              </a:rPr>
              <a:t>Years</a:t>
            </a:r>
            <a:r>
              <a:rPr lang="es-ES_tradnl" b="1" dirty="0">
                <a:solidFill>
                  <a:schemeClr val="tx1">
                    <a:lumMod val="75000"/>
                    <a:lumOff val="25000"/>
                  </a:schemeClr>
                </a:solidFill>
                <a:latin typeface="Graphik Compact" pitchFamily="2" charset="0"/>
              </a:rPr>
              <a:t> &lt; 4.5</a:t>
            </a:r>
          </a:p>
        </p:txBody>
      </p:sp>
      <p:sp>
        <p:nvSpPr>
          <p:cNvPr id="5" name="Hits &lt; 117.5">
            <a:extLst>
              <a:ext uri="{FF2B5EF4-FFF2-40B4-BE49-F238E27FC236}">
                <a16:creationId xmlns:a16="http://schemas.microsoft.com/office/drawing/2014/main" id="{BA409FEE-B424-B081-54B5-D99D0CBFC462}"/>
              </a:ext>
            </a:extLst>
          </p:cNvPr>
          <p:cNvSpPr txBox="1"/>
          <p:nvPr/>
        </p:nvSpPr>
        <p:spPr>
          <a:xfrm>
            <a:off x="12185532" y="6715919"/>
            <a:ext cx="4984257" cy="656590"/>
          </a:xfrm>
          <a:prstGeom prst="rect">
            <a:avLst/>
          </a:prstGeom>
          <a:solidFill>
            <a:schemeClr val="accent2">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Hits &lt; 117.5</a:t>
            </a:r>
          </a:p>
        </p:txBody>
      </p:sp>
      <p:sp>
        <p:nvSpPr>
          <p:cNvPr id="6" name="6.74 ($845.560)">
            <a:extLst>
              <a:ext uri="{FF2B5EF4-FFF2-40B4-BE49-F238E27FC236}">
                <a16:creationId xmlns:a16="http://schemas.microsoft.com/office/drawing/2014/main" id="{F5DC615A-15CB-E9F3-6C41-3A651EF1C7E8}"/>
              </a:ext>
            </a:extLst>
          </p:cNvPr>
          <p:cNvSpPr txBox="1"/>
          <p:nvPr/>
        </p:nvSpPr>
        <p:spPr>
          <a:xfrm>
            <a:off x="15055733" y="8993452"/>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a:solidFill>
                  <a:schemeClr val="tx1">
                    <a:lumMod val="75000"/>
                    <a:lumOff val="25000"/>
                  </a:schemeClr>
                </a:solidFill>
                <a:latin typeface="Graphik Compact" pitchFamily="2" charset="0"/>
              </a:rPr>
              <a:t>6.74 ($845.560)</a:t>
            </a:r>
          </a:p>
        </p:txBody>
      </p:sp>
      <p:sp>
        <p:nvSpPr>
          <p:cNvPr id="7" name="6.00 ($403.428)">
            <a:extLst>
              <a:ext uri="{FF2B5EF4-FFF2-40B4-BE49-F238E27FC236}">
                <a16:creationId xmlns:a16="http://schemas.microsoft.com/office/drawing/2014/main" id="{3E6E27D1-284B-64DD-9849-6B4AC8986DB2}"/>
              </a:ext>
            </a:extLst>
          </p:cNvPr>
          <p:cNvSpPr txBox="1"/>
          <p:nvPr/>
        </p:nvSpPr>
        <p:spPr>
          <a:xfrm>
            <a:off x="9391533" y="8993452"/>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a:solidFill>
                  <a:schemeClr val="tx1">
                    <a:lumMod val="75000"/>
                    <a:lumOff val="25000"/>
                  </a:schemeClr>
                </a:solidFill>
                <a:latin typeface="Graphik Compact" pitchFamily="2" charset="0"/>
              </a:rPr>
              <a:t>6.00 ($403.428)</a:t>
            </a:r>
          </a:p>
        </p:txBody>
      </p:sp>
      <p:sp>
        <p:nvSpPr>
          <p:cNvPr id="8" name="5.11 ($165.174)">
            <a:extLst>
              <a:ext uri="{FF2B5EF4-FFF2-40B4-BE49-F238E27FC236}">
                <a16:creationId xmlns:a16="http://schemas.microsoft.com/office/drawing/2014/main" id="{A945D383-8C91-F1E6-E853-8F2ECAA4150F}"/>
              </a:ext>
            </a:extLst>
          </p:cNvPr>
          <p:cNvSpPr txBox="1"/>
          <p:nvPr/>
        </p:nvSpPr>
        <p:spPr>
          <a:xfrm>
            <a:off x="3388667" y="6715919"/>
            <a:ext cx="4984257" cy="656590"/>
          </a:xfrm>
          <a:prstGeom prst="rect">
            <a:avLst/>
          </a:prstGeom>
          <a:solidFill>
            <a:schemeClr val="accent4">
              <a:hueOff val="3712597"/>
              <a:satOff val="-23099"/>
              <a:lumOff val="5802"/>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5.11 ($165.174)</a:t>
            </a:r>
          </a:p>
        </p:txBody>
      </p:sp>
      <p:sp>
        <p:nvSpPr>
          <p:cNvPr id="9" name="Line">
            <a:extLst>
              <a:ext uri="{FF2B5EF4-FFF2-40B4-BE49-F238E27FC236}">
                <a16:creationId xmlns:a16="http://schemas.microsoft.com/office/drawing/2014/main" id="{2E6E7156-3FE1-9782-8819-C0733383920A}"/>
              </a:ext>
            </a:extLst>
          </p:cNvPr>
          <p:cNvSpPr/>
          <p:nvPr/>
        </p:nvSpPr>
        <p:spPr>
          <a:xfrm flipH="1">
            <a:off x="6025852" y="5098840"/>
            <a:ext cx="5399155" cy="1406062"/>
          </a:xfrm>
          <a:prstGeom prst="line">
            <a:avLst/>
          </a:prstGeom>
          <a:ln w="127000">
            <a:solidFill>
              <a:schemeClr val="accent5"/>
            </a:solidFill>
            <a:miter lim="400000"/>
            <a:tailEnd type="triangle"/>
          </a:ln>
        </p:spPr>
        <p:txBody>
          <a:bodyPr lIns="50800" tIns="50800" rIns="50800" bIns="50800" anchor="ctr"/>
          <a:lstStyle/>
          <a:p>
            <a:endParaRPr lang="es-ES_tradnl"/>
          </a:p>
        </p:txBody>
      </p:sp>
      <p:sp>
        <p:nvSpPr>
          <p:cNvPr id="10" name="Line">
            <a:extLst>
              <a:ext uri="{FF2B5EF4-FFF2-40B4-BE49-F238E27FC236}">
                <a16:creationId xmlns:a16="http://schemas.microsoft.com/office/drawing/2014/main" id="{F7A0EF50-6C34-CE01-1CD4-F9D80613B185}"/>
              </a:ext>
            </a:extLst>
          </p:cNvPr>
          <p:cNvSpPr/>
          <p:nvPr/>
        </p:nvSpPr>
        <p:spPr>
          <a:xfrm>
            <a:off x="12859751" y="5084449"/>
            <a:ext cx="1909193" cy="1392652"/>
          </a:xfrm>
          <a:prstGeom prst="line">
            <a:avLst/>
          </a:prstGeom>
          <a:ln w="127000">
            <a:solidFill>
              <a:srgbClr val="000000"/>
            </a:solidFill>
            <a:miter lim="400000"/>
            <a:tailEnd type="triangle"/>
          </a:ln>
        </p:spPr>
        <p:txBody>
          <a:bodyPr lIns="50800" tIns="50800" rIns="50800" bIns="50800" anchor="ctr"/>
          <a:lstStyle/>
          <a:p>
            <a:endParaRPr lang="es-ES_tradnl"/>
          </a:p>
        </p:txBody>
      </p:sp>
      <p:sp>
        <p:nvSpPr>
          <p:cNvPr id="11" name="Line">
            <a:extLst>
              <a:ext uri="{FF2B5EF4-FFF2-40B4-BE49-F238E27FC236}">
                <a16:creationId xmlns:a16="http://schemas.microsoft.com/office/drawing/2014/main" id="{7C6EDD57-E1DE-58FE-68F6-E287A617F580}"/>
              </a:ext>
            </a:extLst>
          </p:cNvPr>
          <p:cNvSpPr/>
          <p:nvPr/>
        </p:nvSpPr>
        <p:spPr>
          <a:xfrm>
            <a:off x="15437851" y="7512306"/>
            <a:ext cx="1909193" cy="1392652"/>
          </a:xfrm>
          <a:prstGeom prst="line">
            <a:avLst/>
          </a:prstGeom>
          <a:ln w="127000">
            <a:solidFill>
              <a:srgbClr val="000000"/>
            </a:solidFill>
            <a:miter lim="400000"/>
            <a:tailEnd type="triangle"/>
          </a:ln>
        </p:spPr>
        <p:txBody>
          <a:bodyPr lIns="50800" tIns="50800" rIns="50800" bIns="50800" anchor="ctr"/>
          <a:lstStyle/>
          <a:p>
            <a:endParaRPr lang="es-ES_tradnl"/>
          </a:p>
        </p:txBody>
      </p:sp>
      <p:sp>
        <p:nvSpPr>
          <p:cNvPr id="12" name="Line">
            <a:extLst>
              <a:ext uri="{FF2B5EF4-FFF2-40B4-BE49-F238E27FC236}">
                <a16:creationId xmlns:a16="http://schemas.microsoft.com/office/drawing/2014/main" id="{A4050F1D-320B-957B-AF10-980D36392B8A}"/>
              </a:ext>
            </a:extLst>
          </p:cNvPr>
          <p:cNvSpPr/>
          <p:nvPr/>
        </p:nvSpPr>
        <p:spPr>
          <a:xfrm flipH="1">
            <a:off x="12091401" y="7513910"/>
            <a:ext cx="2089102" cy="1379217"/>
          </a:xfrm>
          <a:prstGeom prst="line">
            <a:avLst/>
          </a:prstGeom>
          <a:ln w="127000">
            <a:solidFill>
              <a:schemeClr val="accent5"/>
            </a:solidFill>
            <a:miter lim="400000"/>
            <a:tailEnd type="triangle"/>
          </a:ln>
        </p:spPr>
        <p:txBody>
          <a:bodyPr lIns="50800" tIns="50800" rIns="50800" bIns="50800" anchor="ctr"/>
          <a:lstStyle/>
          <a:p>
            <a:endParaRPr lang="es-ES_tradnl"/>
          </a:p>
        </p:txBody>
      </p:sp>
      <p:sp>
        <p:nvSpPr>
          <p:cNvPr id="13" name="Hoja, Nodo final">
            <a:extLst>
              <a:ext uri="{FF2B5EF4-FFF2-40B4-BE49-F238E27FC236}">
                <a16:creationId xmlns:a16="http://schemas.microsoft.com/office/drawing/2014/main" id="{3FF2FA81-1BF6-88DC-E403-FDF88B0996C5}"/>
              </a:ext>
            </a:extLst>
          </p:cNvPr>
          <p:cNvSpPr txBox="1"/>
          <p:nvPr/>
        </p:nvSpPr>
        <p:spPr>
          <a:xfrm>
            <a:off x="3388667" y="7495480"/>
            <a:ext cx="4984257" cy="656590"/>
          </a:xfrm>
          <a:prstGeom prst="rect">
            <a:avLst/>
          </a:prstGeom>
          <a:solidFill>
            <a:schemeClr val="accent4">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Hoja, Nodo final</a:t>
            </a:r>
          </a:p>
        </p:txBody>
      </p:sp>
      <p:sp>
        <p:nvSpPr>
          <p:cNvPr id="14" name="Leaf, Terminal node">
            <a:extLst>
              <a:ext uri="{FF2B5EF4-FFF2-40B4-BE49-F238E27FC236}">
                <a16:creationId xmlns:a16="http://schemas.microsoft.com/office/drawing/2014/main" id="{A2F10888-8A80-8A09-B886-4A73448771E5}"/>
              </a:ext>
            </a:extLst>
          </p:cNvPr>
          <p:cNvSpPr txBox="1"/>
          <p:nvPr/>
        </p:nvSpPr>
        <p:spPr>
          <a:xfrm>
            <a:off x="3388667" y="8275040"/>
            <a:ext cx="4984257" cy="656590"/>
          </a:xfrm>
          <a:prstGeom prst="rect">
            <a:avLst/>
          </a:prstGeom>
          <a:solidFill>
            <a:schemeClr val="accent4">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a:solidFill>
                  <a:schemeClr val="tx1">
                    <a:lumMod val="75000"/>
                    <a:lumOff val="25000"/>
                  </a:schemeClr>
                </a:solidFill>
                <a:latin typeface="Graphik Compact" pitchFamily="2" charset="0"/>
              </a:rPr>
              <a:t>Leaf, Terminal node</a:t>
            </a:r>
          </a:p>
        </p:txBody>
      </p:sp>
      <p:sp>
        <p:nvSpPr>
          <p:cNvPr id="15" name="Rama, Nodo interno">
            <a:extLst>
              <a:ext uri="{FF2B5EF4-FFF2-40B4-BE49-F238E27FC236}">
                <a16:creationId xmlns:a16="http://schemas.microsoft.com/office/drawing/2014/main" id="{3C4433EF-DA0F-C82A-4CB1-8805D4D203F7}"/>
              </a:ext>
            </a:extLst>
          </p:cNvPr>
          <p:cNvSpPr txBox="1"/>
          <p:nvPr/>
        </p:nvSpPr>
        <p:spPr>
          <a:xfrm>
            <a:off x="17468733" y="6351220"/>
            <a:ext cx="4984257" cy="656590"/>
          </a:xfrm>
          <a:prstGeom prst="rect">
            <a:avLst/>
          </a:prstGeom>
          <a:solidFill>
            <a:schemeClr val="accent4">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Rama, Nodo interno</a:t>
            </a:r>
          </a:p>
        </p:txBody>
      </p:sp>
      <p:sp>
        <p:nvSpPr>
          <p:cNvPr id="16" name="Branch, Internal Nodo">
            <a:extLst>
              <a:ext uri="{FF2B5EF4-FFF2-40B4-BE49-F238E27FC236}">
                <a16:creationId xmlns:a16="http://schemas.microsoft.com/office/drawing/2014/main" id="{0903E3C2-469C-00C6-132A-5A8D2DCBBE24}"/>
              </a:ext>
            </a:extLst>
          </p:cNvPr>
          <p:cNvSpPr txBox="1"/>
          <p:nvPr/>
        </p:nvSpPr>
        <p:spPr>
          <a:xfrm>
            <a:off x="17468733" y="7143485"/>
            <a:ext cx="4984257" cy="656590"/>
          </a:xfrm>
          <a:prstGeom prst="rect">
            <a:avLst/>
          </a:prstGeom>
          <a:solidFill>
            <a:schemeClr val="accent4">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spcBef>
                <a:spcPts val="3300"/>
              </a:spcBef>
              <a:tabLst/>
              <a:defRPr sz="3600" spc="-72">
                <a:latin typeface="Graphik-SemiboldItalic"/>
                <a:ea typeface="Graphik-SemiboldItalic"/>
                <a:cs typeface="Graphik-SemiboldItalic"/>
                <a:sym typeface="Graphik Semibold"/>
              </a:defRPr>
            </a:lvl1pPr>
          </a:lstStyle>
          <a:p>
            <a:r>
              <a:rPr lang="es-ES_tradnl" b="1" dirty="0">
                <a:solidFill>
                  <a:schemeClr val="tx1">
                    <a:lumMod val="75000"/>
                    <a:lumOff val="25000"/>
                  </a:schemeClr>
                </a:solidFill>
                <a:latin typeface="Graphik Compact" pitchFamily="2" charset="0"/>
              </a:rPr>
              <a:t>Branch, </a:t>
            </a:r>
            <a:r>
              <a:rPr lang="es-ES_tradnl" b="1" dirty="0" err="1">
                <a:solidFill>
                  <a:schemeClr val="tx1">
                    <a:lumMod val="75000"/>
                    <a:lumOff val="25000"/>
                  </a:schemeClr>
                </a:solidFill>
                <a:latin typeface="Graphik Compact" pitchFamily="2" charset="0"/>
              </a:rPr>
              <a:t>Internal</a:t>
            </a:r>
            <a:r>
              <a:rPr lang="es-ES_tradnl" b="1" dirty="0">
                <a:solidFill>
                  <a:schemeClr val="tx1">
                    <a:lumMod val="75000"/>
                    <a:lumOff val="25000"/>
                  </a:schemeClr>
                </a:solidFill>
                <a:latin typeface="Graphik Compact" pitchFamily="2" charset="0"/>
              </a:rPr>
              <a:t> Nodo</a:t>
            </a:r>
          </a:p>
        </p:txBody>
      </p:sp>
      <p:sp>
        <p:nvSpPr>
          <p:cNvPr id="17" name="R1 = {X | Years &lt; 4.5}">
            <a:extLst>
              <a:ext uri="{FF2B5EF4-FFF2-40B4-BE49-F238E27FC236}">
                <a16:creationId xmlns:a16="http://schemas.microsoft.com/office/drawing/2014/main" id="{7F84F0E7-43B1-07DA-E0B6-205779C0A46B}"/>
              </a:ext>
            </a:extLst>
          </p:cNvPr>
          <p:cNvSpPr txBox="1"/>
          <p:nvPr/>
        </p:nvSpPr>
        <p:spPr>
          <a:xfrm>
            <a:off x="4707998" y="8964144"/>
            <a:ext cx="2635708"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R1 = {X | Years &lt; 4.5}</a:t>
            </a:r>
          </a:p>
        </p:txBody>
      </p:sp>
      <p:sp>
        <p:nvSpPr>
          <p:cNvPr id="18" name="R2 = {X | Years &gt;= 4.5, Hits&lt;117.5}">
            <a:extLst>
              <a:ext uri="{FF2B5EF4-FFF2-40B4-BE49-F238E27FC236}">
                <a16:creationId xmlns:a16="http://schemas.microsoft.com/office/drawing/2014/main" id="{75476FBD-28FE-073D-3E73-CD5BF9FEC7C2}"/>
              </a:ext>
            </a:extLst>
          </p:cNvPr>
          <p:cNvSpPr txBox="1"/>
          <p:nvPr/>
        </p:nvSpPr>
        <p:spPr>
          <a:xfrm>
            <a:off x="9796606" y="9691660"/>
            <a:ext cx="4174110"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R2 = {X | Years &gt;= 4.5, Hits&lt;117.5}</a:t>
            </a:r>
          </a:p>
        </p:txBody>
      </p:sp>
      <p:sp>
        <p:nvSpPr>
          <p:cNvPr id="19" name="R3 = {X | Years &gt;= 4.5, Hits&gt;=117.5}">
            <a:extLst>
              <a:ext uri="{FF2B5EF4-FFF2-40B4-BE49-F238E27FC236}">
                <a16:creationId xmlns:a16="http://schemas.microsoft.com/office/drawing/2014/main" id="{1B4F7F70-A41A-F838-2B92-0156B41D1B3E}"/>
              </a:ext>
            </a:extLst>
          </p:cNvPr>
          <p:cNvSpPr txBox="1"/>
          <p:nvPr/>
        </p:nvSpPr>
        <p:spPr>
          <a:xfrm>
            <a:off x="15437851" y="9686615"/>
            <a:ext cx="4324351" cy="542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R3 = {X | Years &gt;= 4.5, Hits&gt;=117.5}</a:t>
            </a:r>
          </a:p>
        </p:txBody>
      </p:sp>
      <p:sp>
        <p:nvSpPr>
          <p:cNvPr id="20" name="Footer Placeholder 4">
            <a:extLst>
              <a:ext uri="{FF2B5EF4-FFF2-40B4-BE49-F238E27FC236}">
                <a16:creationId xmlns:a16="http://schemas.microsoft.com/office/drawing/2014/main" id="{1C777388-4F83-E614-9FB2-83CD8D72D373}"/>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Una de las librerías más utilizada en </a:t>
            </a:r>
            <a:r>
              <a:rPr lang="es-ES_tradnl" dirty="0" err="1"/>
              <a:t>Boosting</a:t>
            </a:r>
            <a:r>
              <a:rPr lang="es-ES_tradnl" dirty="0"/>
              <a:t> es </a:t>
            </a:r>
            <a:r>
              <a:rPr lang="es-ES_tradnl" b="1" dirty="0">
                <a:hlinkClick r:id="rId3"/>
              </a:rPr>
              <a:t>XGBoost</a:t>
            </a:r>
            <a:r>
              <a:rPr lang="es-ES_tradnl" dirty="0"/>
              <a:t>, una implementación de </a:t>
            </a:r>
            <a:r>
              <a:rPr lang="es-ES_tradnl" dirty="0" err="1"/>
              <a:t>Gradient</a:t>
            </a:r>
            <a:r>
              <a:rPr lang="es-ES_tradnl" dirty="0"/>
              <a:t> </a:t>
            </a:r>
            <a:r>
              <a:rPr lang="es-ES_tradnl" dirty="0" err="1"/>
              <a:t>Boosting</a:t>
            </a:r>
            <a:r>
              <a:rPr lang="es-ES_tradnl" dirty="0"/>
              <a:t> estocástico desarrollada por </a:t>
            </a:r>
            <a:r>
              <a:rPr lang="es-ES_tradnl" dirty="0" err="1"/>
              <a:t>Tianqi</a:t>
            </a:r>
            <a:r>
              <a:rPr lang="es-ES_tradnl" dirty="0"/>
              <a:t> Chen y Carlos </a:t>
            </a:r>
            <a:r>
              <a:rPr lang="es-ES_tradnl" dirty="0" err="1"/>
              <a:t>Guestrin</a:t>
            </a:r>
            <a:r>
              <a:rPr lang="es-ES_tradnl" dirty="0"/>
              <a:t> en la Universidad de Washington.</a:t>
            </a:r>
          </a:p>
          <a:p>
            <a:pPr>
              <a:defRPr sz="4600">
                <a:latin typeface="Graphik Compact Regular"/>
                <a:ea typeface="Graphik Compact Regular"/>
                <a:cs typeface="Graphik Compact Regular"/>
                <a:sym typeface="Graphik Compact Regular"/>
              </a:defRPr>
            </a:pPr>
            <a:r>
              <a:rPr lang="es-ES_tradnl" dirty="0"/>
              <a:t>Mientras que en </a:t>
            </a:r>
            <a:r>
              <a:rPr lang="es-ES_tradnl" dirty="0" err="1"/>
              <a:t>AdaBoost</a:t>
            </a:r>
            <a:r>
              <a:rPr lang="es-ES_tradnl" dirty="0"/>
              <a:t> se usa una función exponencial para ponderar las observaciones, en </a:t>
            </a:r>
            <a:r>
              <a:rPr lang="es-ES_tradnl" dirty="0" err="1"/>
              <a:t>XGBoost</a:t>
            </a:r>
            <a:r>
              <a:rPr lang="es-ES_tradnl" dirty="0"/>
              <a:t> se utiliza el gradiente de la función de costo. Con este gradiente se ajustan los residuos y se ponderan los nuevos modelos (</a:t>
            </a:r>
            <a:r>
              <a:rPr lang="es-ES_tradnl" dirty="0" err="1"/>
              <a:t>weak</a:t>
            </a:r>
            <a:r>
              <a:rPr lang="es-ES_tradnl" dirty="0"/>
              <a:t> </a:t>
            </a:r>
            <a:r>
              <a:rPr lang="es-ES_tradnl" dirty="0" err="1"/>
              <a:t>learners</a:t>
            </a:r>
            <a:r>
              <a:rPr lang="es-ES_tradnl" dirty="0"/>
              <a:t>). </a:t>
            </a: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40</a:t>
            </a:fld>
            <a:endParaRPr lang="en-US" sz="2800" dirty="0"/>
          </a:p>
        </p:txBody>
      </p:sp>
      <p:sp>
        <p:nvSpPr>
          <p:cNvPr id="4" name="Footer Placeholder 4">
            <a:extLst>
              <a:ext uri="{FF2B5EF4-FFF2-40B4-BE49-F238E27FC236}">
                <a16:creationId xmlns:a16="http://schemas.microsoft.com/office/drawing/2014/main" id="{F7FD4CEF-BA03-8131-2C3C-100F64B54871}"/>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96226537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mc:AlternateContent xmlns:mc="http://schemas.openxmlformats.org/markup-compatibility/2006">
        <mc:Choice xmlns:a14="http://schemas.microsoft.com/office/drawing/2010/main" Requires="a14">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532780"/>
              </a:xfrm>
              <a:prstGeom prst="rect">
                <a:avLst/>
              </a:prstGeom>
            </p:spPr>
            <p:txBody>
              <a:bodyPr>
                <a:normAutofit/>
              </a:bodyPr>
              <a:lstStyle/>
              <a:p>
                <a:pPr>
                  <a:defRPr sz="4600">
                    <a:latin typeface="Graphik Compact Regular"/>
                    <a:ea typeface="Graphik Compact Regular"/>
                    <a:cs typeface="Graphik Compact Regular"/>
                    <a:sym typeface="Graphik Compact Regular"/>
                  </a:defRPr>
                </a:pPr>
                <a:r>
                  <a:rPr lang="es-ES_tradnl" dirty="0"/>
                  <a:t>El modelo </a:t>
                </a:r>
                <a:r>
                  <a:rPr lang="es-ES_tradnl" dirty="0" err="1"/>
                  <a:t>XGBoost</a:t>
                </a:r>
                <a:r>
                  <a:rPr lang="es-ES_tradnl" dirty="0"/>
                  <a:t> cuenta con una gran cantidad de </a:t>
                </a:r>
                <a:r>
                  <a:rPr lang="es-ES_tradnl" dirty="0" err="1"/>
                  <a:t>hiperparámetros</a:t>
                </a:r>
                <a:r>
                  <a:rPr lang="es-ES_tradnl" dirty="0"/>
                  <a:t>, pero dos de los más importantes son:</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err="1">
                    <a:solidFill>
                      <a:schemeClr val="accent3">
                        <a:lumMod val="75000"/>
                      </a:schemeClr>
                    </a:solidFill>
                  </a:rPr>
                  <a:t>subsample</a:t>
                </a:r>
                <a:r>
                  <a:rPr lang="es-ES_tradnl" dirty="0"/>
                  <a:t>: Controla la fracción de observaciones que se muestrean al azar en cada iteración. Al usar una submuestra, el algoritmo incorpora aleatoriedad (similar a un </a:t>
                </a:r>
                <a:r>
                  <a:rPr lang="es-ES_tradnl" dirty="0" err="1"/>
                  <a:t>Random</a:t>
                </a:r>
                <a:r>
                  <a:rPr lang="es-ES_tradnl" dirty="0"/>
                  <a:t> Forest), aunque aquí el muestreo se realiza típicamente sin reemplazo (</a:t>
                </a:r>
                <a:r>
                  <a:rPr lang="es-ES_tradnl" b="1" dirty="0" err="1">
                    <a:solidFill>
                      <a:schemeClr val="accent3">
                        <a:lumMod val="75000"/>
                      </a:schemeClr>
                    </a:solidFill>
                  </a:rPr>
                  <a:t>Pasting</a:t>
                </a:r>
                <a:r>
                  <a:rPr lang="es-ES_tradnl" dirty="0"/>
                  <a:t>).</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a:solidFill>
                      <a:schemeClr val="accent1"/>
                    </a:solidFill>
                  </a:rPr>
                  <a:t>eta</a:t>
                </a:r>
                <a:r>
                  <a:rPr lang="es-ES_tradnl" dirty="0"/>
                  <a:t>: Es un factor de contracción aplicado al peso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𝑚</m:t>
                        </m:r>
                      </m:sub>
                    </m:sSub>
                    <m:r>
                      <a:rPr lang="en-US" i="1">
                        <a:latin typeface="Cambria Math" panose="02040503050406030204" pitchFamily="18" charset="0"/>
                        <a:ea typeface="Cambria Math" panose="02040503050406030204" pitchFamily="18" charset="0"/>
                      </a:rPr>
                      <m:t> </m:t>
                    </m:r>
                  </m:oMath>
                </a14:m>
                <a:r>
                  <a:rPr lang="es-ES_tradnl" dirty="0"/>
                  <a:t>de cada nuevo árbol que se va agregando. Su función es escalar (reducir) la contribución de cada árbol nuevo al modelo total. Este parámetro es fundamental para controlar la velocidad de aprendizaje y evitar el sobreajuste (</a:t>
                </a:r>
                <a:r>
                  <a:rPr lang="es-ES_tradnl" dirty="0" err="1"/>
                  <a:t>overfitting</a:t>
                </a:r>
                <a:r>
                  <a:rPr lang="es-ES_tradnl" dirty="0"/>
                  <a:t>).</a:t>
                </a:r>
              </a:p>
            </p:txBody>
          </p:sp>
        </mc:Choice>
        <mc:Fallback>
          <p:sp>
            <p:nvSpPr>
              <p:cNvPr id="212" name="Las redes neuronales originalmente se plantean como algoritmos matemáticos que tratan de imitar los cálculos complejos que tienen lugar en el cerebro.…"/>
              <p:cNvSpPr txBox="1">
                <a:spLocks noGrp="1" noRot="1" noChangeAspect="1" noMove="1" noResize="1" noEditPoints="1" noAdjustHandles="1" noChangeArrowheads="1" noChangeShapeType="1" noTextEdit="1"/>
              </p:cNvSpPr>
              <p:nvPr>
                <p:ph type="body" idx="1"/>
              </p:nvPr>
            </p:nvSpPr>
            <p:spPr>
              <a:xfrm>
                <a:off x="1257300" y="3507194"/>
                <a:ext cx="21869400" cy="9532780"/>
              </a:xfrm>
              <a:prstGeom prst="rect">
                <a:avLst/>
              </a:prstGeom>
              <a:blipFill>
                <a:blip r:embed="rId3"/>
                <a:stretch>
                  <a:fillRect l="-1334" t="-1332" r="-1682"/>
                </a:stretch>
              </a:blipFill>
            </p:spPr>
            <p:txBody>
              <a:bodyPr/>
              <a:lstStyle/>
              <a:p>
                <a:r>
                  <a:rPr lang="es-ES_tradnl">
                    <a:noFill/>
                  </a:rPr>
                  <a:t> </a:t>
                </a:r>
              </a:p>
            </p:txBody>
          </p:sp>
        </mc:Fallback>
      </mc:AlternateContent>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41</a:t>
            </a:fld>
            <a:endParaRPr lang="en-US" sz="2800" dirty="0"/>
          </a:p>
        </p:txBody>
      </p:sp>
      <p:sp>
        <p:nvSpPr>
          <p:cNvPr id="4" name="Footer Placeholder 4">
            <a:extLst>
              <a:ext uri="{FF2B5EF4-FFF2-40B4-BE49-F238E27FC236}">
                <a16:creationId xmlns:a16="http://schemas.microsoft.com/office/drawing/2014/main" id="{2DC987C7-2245-D1A9-13C5-E5DCAE1F210C}"/>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96203136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Redes Neuronales"/>
          <p:cNvSpPr txBox="1">
            <a:spLocks noGrp="1"/>
          </p:cNvSpPr>
          <p:nvPr>
            <p:ph type="title"/>
          </p:nvPr>
        </p:nvSpPr>
        <p:spPr>
          <a:xfrm>
            <a:off x="1295400" y="1622629"/>
            <a:ext cx="21869400" cy="1778386"/>
          </a:xfrm>
          <a:prstGeom prst="rect">
            <a:avLst/>
          </a:prstGeom>
        </p:spPr>
        <p:txBody>
          <a:bodyPr>
            <a:normAutofit/>
          </a:bodyPr>
          <a:lstStyle/>
          <a:p>
            <a:r>
              <a:rPr lang="es-ES_tradnl" dirty="0" err="1">
                <a:solidFill>
                  <a:schemeClr val="tx1"/>
                </a:solidFill>
              </a:rPr>
              <a:t>XGBoost</a:t>
            </a:r>
            <a:endParaRPr lang="es-ES_tradnl" dirty="0"/>
          </a:p>
        </p:txBody>
      </p:sp>
      <p:sp>
        <p:nvSpPr>
          <p:cNvPr id="212" name="Las redes neuronales originalmente se plantean como algoritmos matemáticos que tratan de imitar los cálculos complejos que tienen lugar en el cerebro.…"/>
          <p:cNvSpPr txBox="1">
            <a:spLocks noGrp="1"/>
          </p:cNvSpPr>
          <p:nvPr>
            <p:ph type="body" idx="1"/>
          </p:nvPr>
        </p:nvSpPr>
        <p:spPr>
          <a:xfrm>
            <a:off x="1257300" y="3507194"/>
            <a:ext cx="21869400" cy="9428444"/>
          </a:xfrm>
          <a:prstGeom prst="rect">
            <a:avLst/>
          </a:prstGeom>
        </p:spPr>
        <p:txBody>
          <a:bodyPr>
            <a:normAutofit fontScale="92500" lnSpcReduction="20000"/>
          </a:bodyPr>
          <a:lstStyle/>
          <a:p>
            <a:pPr>
              <a:defRPr sz="4600">
                <a:latin typeface="Graphik Compact Regular"/>
                <a:ea typeface="Graphik Compact Regular"/>
                <a:cs typeface="Graphik Compact Regular"/>
                <a:sym typeface="Graphik Compact Regular"/>
              </a:defRPr>
            </a:pPr>
            <a:r>
              <a:rPr lang="es-ES_tradnl" dirty="0"/>
              <a:t>En Python, </a:t>
            </a:r>
            <a:r>
              <a:rPr lang="es-ES_tradnl" b="1" dirty="0" err="1">
                <a:solidFill>
                  <a:schemeClr val="accent1"/>
                </a:solidFill>
              </a:rPr>
              <a:t>XGBoost</a:t>
            </a:r>
            <a:r>
              <a:rPr lang="es-ES_tradnl" b="1" dirty="0"/>
              <a:t> </a:t>
            </a:r>
            <a:r>
              <a:rPr lang="es-ES_tradnl" dirty="0"/>
              <a:t>ofrece dos interfaces distintas:</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a:solidFill>
                  <a:schemeClr val="accent6">
                    <a:lumMod val="75000"/>
                  </a:schemeClr>
                </a:solidFill>
              </a:rPr>
              <a:t>Nativa</a:t>
            </a:r>
            <a:r>
              <a:rPr lang="es-ES_tradnl" dirty="0"/>
              <a:t>: Más cercana al paradigma funcional y similar a la implementación en R.</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b="1" dirty="0" err="1">
                <a:solidFill>
                  <a:schemeClr val="accent3">
                    <a:lumMod val="75000"/>
                  </a:schemeClr>
                </a:solidFill>
              </a:rPr>
              <a:t>Scikit-Learn</a:t>
            </a:r>
            <a:r>
              <a:rPr lang="es-ES_tradnl" b="1" dirty="0">
                <a:solidFill>
                  <a:schemeClr val="accent3">
                    <a:lumMod val="75000"/>
                  </a:schemeClr>
                </a:solidFill>
              </a:rPr>
              <a:t> API</a:t>
            </a:r>
            <a:r>
              <a:rPr lang="es-ES_tradnl" dirty="0"/>
              <a:t>: Diseñada para imitar la estructura de </a:t>
            </a:r>
            <a:r>
              <a:rPr lang="es-ES_tradnl" dirty="0" err="1"/>
              <a:t>Scikit-Learn</a:t>
            </a:r>
            <a:r>
              <a:rPr lang="es-ES_tradnl" dirty="0"/>
              <a:t>. Para mantener la consistencia con esta librería, algunos parámetros cambian de nombre (por ejemplo, </a:t>
            </a:r>
            <a:r>
              <a:rPr lang="es-ES_tradnl" i="1" dirty="0"/>
              <a:t>eta</a:t>
            </a:r>
            <a:r>
              <a:rPr lang="es-ES_tradnl" dirty="0"/>
              <a:t> pasa a llamarse </a:t>
            </a:r>
            <a:r>
              <a:rPr lang="es-ES_tradnl" i="1" dirty="0" err="1"/>
              <a:t>learning_rate</a:t>
            </a:r>
            <a:r>
              <a:rPr lang="es-ES_tradnl" dirty="0"/>
              <a:t>)</a:t>
            </a:r>
          </a:p>
          <a:p>
            <a:pPr>
              <a:defRPr sz="4600">
                <a:latin typeface="Graphik Compact Regular"/>
                <a:ea typeface="Graphik Compact Regular"/>
                <a:cs typeface="Graphik Compact Regular"/>
                <a:sym typeface="Graphik Compact Regular"/>
              </a:defRPr>
            </a:pPr>
            <a:r>
              <a:rPr lang="es-ES_tradnl" dirty="0"/>
              <a:t>Además, dada su tendencia al sobreajuste (</a:t>
            </a:r>
            <a:r>
              <a:rPr lang="es-ES_tradnl" dirty="0" err="1"/>
              <a:t>overfitting</a:t>
            </a:r>
            <a:r>
              <a:rPr lang="es-ES_tradnl" dirty="0"/>
              <a:t>), </a:t>
            </a:r>
            <a:r>
              <a:rPr lang="es-ES_tradnl" b="1" dirty="0" err="1">
                <a:solidFill>
                  <a:schemeClr val="accent1"/>
                </a:solidFill>
              </a:rPr>
              <a:t>XGBoost</a:t>
            </a:r>
            <a:r>
              <a:rPr lang="es-ES_tradnl" dirty="0"/>
              <a:t> incorpora potentes mecanismos de </a:t>
            </a:r>
            <a:r>
              <a:rPr lang="es-ES_tradnl" b="1" dirty="0">
                <a:solidFill>
                  <a:schemeClr val="accent5"/>
                </a:solidFill>
              </a:rPr>
              <a:t>regularización</a:t>
            </a:r>
            <a:r>
              <a:rPr lang="es-ES_tradnl" dirty="0"/>
              <a:t>. Dispone de dos parámetros principales para controlar la complejidad:</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i="1" dirty="0" err="1">
                <a:solidFill>
                  <a:schemeClr val="tx1"/>
                </a:solidFill>
              </a:rPr>
              <a:t>reg_alpha</a:t>
            </a:r>
            <a:r>
              <a:rPr lang="es-ES_tradnl" i="1" dirty="0">
                <a:solidFill>
                  <a:schemeClr val="tx1"/>
                </a:solidFill>
              </a:rPr>
              <a:t>: </a:t>
            </a:r>
            <a:r>
              <a:rPr lang="es-ES_tradnl" dirty="0">
                <a:solidFill>
                  <a:schemeClr val="tx1"/>
                </a:solidFill>
              </a:rPr>
              <a:t>Corresponde a la regularización L1 (tipo Lasso).</a:t>
            </a: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r>
              <a:rPr lang="es-ES_tradnl" i="1" dirty="0" err="1">
                <a:solidFill>
                  <a:schemeClr val="tx1"/>
                </a:solidFill>
              </a:rPr>
              <a:t>reg_lambda</a:t>
            </a:r>
            <a:r>
              <a:rPr lang="es-ES_tradnl" i="1" dirty="0">
                <a:solidFill>
                  <a:schemeClr val="tx1"/>
                </a:solidFill>
              </a:rPr>
              <a:t>: </a:t>
            </a:r>
            <a:r>
              <a:rPr lang="es-ES_tradnl" dirty="0">
                <a:solidFill>
                  <a:schemeClr val="tx1"/>
                </a:solidFill>
              </a:rPr>
              <a:t>Corresponde a la regularización L2 (tipo Ridge)</a:t>
            </a:r>
          </a:p>
          <a:p>
            <a:pPr>
              <a:defRPr sz="4600">
                <a:latin typeface="Graphik Compact Regular"/>
                <a:ea typeface="Graphik Compact Regular"/>
                <a:cs typeface="Graphik Compact Regular"/>
                <a:sym typeface="Graphik Compact Regular"/>
              </a:defRPr>
            </a:pPr>
            <a:r>
              <a:rPr lang="es-ES_tradnl" dirty="0">
                <a:solidFill>
                  <a:schemeClr val="tx1"/>
                </a:solidFill>
              </a:rPr>
              <a:t>Incrementar estos valores penaliza la complejidad del modelo, lo que ayuda a reducir el tamaño de los pesos en las hojas y favorece árboles más conservadores.</a:t>
            </a:r>
          </a:p>
          <a:p>
            <a:pPr>
              <a:defRPr sz="4600">
                <a:latin typeface="Graphik Compact Regular"/>
                <a:ea typeface="Graphik Compact Regular"/>
                <a:cs typeface="Graphik Compact Regular"/>
                <a:sym typeface="Graphik Compact Regular"/>
              </a:defRPr>
            </a:pPr>
            <a:r>
              <a:rPr lang="es-ES_tradnl" b="1" dirty="0">
                <a:solidFill>
                  <a:schemeClr val="bg2">
                    <a:lumMod val="25000"/>
                  </a:schemeClr>
                </a:solidFill>
              </a:rPr>
              <a:t>Nota</a:t>
            </a:r>
            <a:r>
              <a:rPr lang="es-ES_tradnl" dirty="0">
                <a:solidFill>
                  <a:schemeClr val="tx1"/>
                </a:solidFill>
              </a:rPr>
              <a:t>: Otra implementación muy popular de este tipo de algoritmos es </a:t>
            </a:r>
            <a:r>
              <a:rPr lang="en-US" dirty="0">
                <a:hlinkClick r:id="rId3"/>
              </a:rPr>
              <a:t>LightGBM</a:t>
            </a:r>
            <a:r>
              <a:rPr lang="en-US" dirty="0"/>
              <a:t>.</a:t>
            </a:r>
            <a:endParaRPr lang="es-ES_tradnl" dirty="0">
              <a:solidFill>
                <a:schemeClr val="tx1"/>
              </a:solidFill>
            </a:endParaRPr>
          </a:p>
          <a:p>
            <a:pPr marL="685800" indent="-685800">
              <a:buFont typeface="Arial" panose="020B0604020202020204" pitchFamily="34" charset="0"/>
              <a:buChar char="•"/>
              <a:defRPr sz="4600">
                <a:latin typeface="Graphik Compact Regular"/>
                <a:ea typeface="Graphik Compact Regular"/>
                <a:cs typeface="Graphik Compact Regular"/>
                <a:sym typeface="Graphik Compact Regular"/>
              </a:defRPr>
            </a:pPr>
            <a:endParaRPr lang="es-ES_tradnl" dirty="0">
              <a:solidFill>
                <a:schemeClr val="tx1"/>
              </a:solidFill>
            </a:endParaRPr>
          </a:p>
        </p:txBody>
      </p:sp>
      <p:sp>
        <p:nvSpPr>
          <p:cNvPr id="3" name="Slide Number Placeholder 5">
            <a:extLst>
              <a:ext uri="{FF2B5EF4-FFF2-40B4-BE49-F238E27FC236}">
                <a16:creationId xmlns:a16="http://schemas.microsoft.com/office/drawing/2014/main" id="{38C78E97-9310-B3EC-B0D4-0C5F32464038}"/>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42</a:t>
            </a:fld>
            <a:endParaRPr lang="en-US" sz="2800" dirty="0"/>
          </a:p>
        </p:txBody>
      </p:sp>
      <p:sp>
        <p:nvSpPr>
          <p:cNvPr id="4" name="Footer Placeholder 4">
            <a:extLst>
              <a:ext uri="{FF2B5EF4-FFF2-40B4-BE49-F238E27FC236}">
                <a16:creationId xmlns:a16="http://schemas.microsoft.com/office/drawing/2014/main" id="{6FD27B44-9DF8-6792-23E6-F2F8DFB138C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285285767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VAMOS A PRÁCTICAR UN POCO…"/>
          <p:cNvSpPr txBox="1">
            <a:spLocks noGrp="1"/>
          </p:cNvSpPr>
          <p:nvPr>
            <p:ph type="body" sz="half" idx="1"/>
          </p:nvPr>
        </p:nvSpPr>
        <p:spPr>
          <a:prstGeom prst="rect">
            <a:avLst/>
          </a:prstGeom>
        </p:spPr>
        <p:txBody>
          <a:bodyPr/>
          <a:lstStyle>
            <a:lvl1pPr>
              <a:defRPr sz="5400" b="0" spc="-215">
                <a:solidFill>
                  <a:srgbClr val="FFFFFF"/>
                </a:solidFill>
                <a:latin typeface="Graphik Compact Bold"/>
                <a:ea typeface="Graphik Compact Bold"/>
                <a:cs typeface="Graphik Compact Bold"/>
                <a:sym typeface="Graphik Compact Bold"/>
              </a:defRPr>
            </a:lvl1pPr>
          </a:lstStyle>
          <a:p>
            <a:r>
              <a:rPr dirty="0">
                <a:solidFill>
                  <a:schemeClr val="tx1"/>
                </a:solidFill>
              </a:rPr>
              <a:t>VAMOS A PRÁCTICAR UN POCO…</a:t>
            </a:r>
          </a:p>
        </p:txBody>
      </p:sp>
    </p:spTree>
    <p:extLst>
      <p:ext uri="{BB962C8B-B14F-4D97-AF65-F5344CB8AC3E}">
        <p14:creationId xmlns:p14="http://schemas.microsoft.com/office/powerpoint/2010/main" val="30907115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p:sp>
        <p:nvSpPr>
          <p:cNvPr id="224" name="Recursive binary splitting"/>
          <p:cNvSpPr txBox="1">
            <a:spLocks noGrp="1"/>
          </p:cNvSpPr>
          <p:nvPr>
            <p:ph type="body" idx="1"/>
          </p:nvPr>
        </p:nvSpPr>
        <p:spPr>
          <a:xfrm>
            <a:off x="1295400" y="3710394"/>
            <a:ext cx="21869400" cy="9532780"/>
          </a:xfrm>
          <a:prstGeom prst="rect">
            <a:avLst/>
          </a:prstGeom>
        </p:spPr>
        <p:txBody>
          <a:bodyPr/>
          <a:lstStyle/>
          <a:p>
            <a:pPr>
              <a:defRPr sz="4600">
                <a:latin typeface="Graphik Compact Regular"/>
                <a:ea typeface="Graphik Compact Regular"/>
                <a:cs typeface="Graphik Compact Regular"/>
                <a:sym typeface="Graphik Compact Regular"/>
              </a:defRPr>
            </a:pPr>
            <a:r>
              <a:rPr lang="es-ES_tradnl">
                <a:latin typeface="Graphik Compact Bold"/>
                <a:ea typeface="Graphik Compact Bold"/>
                <a:cs typeface="Graphik Compact Bold"/>
                <a:sym typeface="Graphik Compact Bold"/>
              </a:rPr>
              <a:t>Recursive binary splitting</a:t>
            </a:r>
          </a:p>
          <a:p>
            <a:pPr>
              <a:defRPr sz="4600">
                <a:latin typeface="Graphik Compact Regular"/>
                <a:ea typeface="Graphik Compact Regular"/>
                <a:cs typeface="Graphik Compact Regular"/>
                <a:sym typeface="Graphik Compact Regular"/>
              </a:defRPr>
            </a:pPr>
            <a:r>
              <a:rPr lang="es-ES_tradnl"/>
              <a:t> </a:t>
            </a:r>
          </a:p>
        </p:txBody>
      </p:sp>
      <p:pic>
        <p:nvPicPr>
          <p:cNvPr id="225" name="rect23432dsddllldd1.png" descr="rect23432dsddllldd1.png"/>
          <p:cNvPicPr>
            <a:picLocks noChangeAspect="1"/>
          </p:cNvPicPr>
          <p:nvPr/>
        </p:nvPicPr>
        <p:blipFill>
          <a:blip r:embed="rId2"/>
          <a:stretch>
            <a:fillRect/>
          </a:stretch>
        </p:blipFill>
        <p:spPr>
          <a:xfrm>
            <a:off x="1889830" y="5420777"/>
            <a:ext cx="20680540" cy="7261775"/>
          </a:xfrm>
          <a:prstGeom prst="rect">
            <a:avLst/>
          </a:prstGeom>
          <a:ln w="12700">
            <a:miter lim="400000"/>
          </a:ln>
        </p:spPr>
      </p:pic>
      <p:sp>
        <p:nvSpPr>
          <p:cNvPr id="3" name="Slide Number Placeholder 5">
            <a:extLst>
              <a:ext uri="{FF2B5EF4-FFF2-40B4-BE49-F238E27FC236}">
                <a16:creationId xmlns:a16="http://schemas.microsoft.com/office/drawing/2014/main" id="{A0A4A49B-E594-C77D-C788-9190208BACDB}"/>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5</a:t>
            </a:fld>
            <a:endParaRPr lang="en-US" sz="28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A2F77E-8A01-788F-4AFD-1A6F99C4046A}"/>
                  </a:ext>
                </a:extLst>
              </p:cNvPr>
              <p:cNvSpPr txBox="1"/>
              <p:nvPr/>
            </p:nvSpPr>
            <p:spPr>
              <a:xfrm>
                <a:off x="8097542" y="3449817"/>
                <a:ext cx="7051127" cy="18153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defRPr sz="4600">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𝑅𝑆𝑆</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𝐽</m:t>
                          </m:r>
                        </m:sup>
                        <m:e>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𝑗</m:t>
                                              </m:r>
                                            </m:sub>
                                          </m:sSub>
                                        </m:sub>
                                      </m:sSub>
                                    </m:e>
                                  </m:d>
                                </m:e>
                                <m:sup>
                                  <m:r>
                                    <a:rPr lang="en-US" b="0" i="1" smtClean="0">
                                      <a:latin typeface="Cambria Math" panose="02040503050406030204" pitchFamily="18" charset="0"/>
                                    </a:rPr>
                                    <m:t>2</m:t>
                                  </m:r>
                                </m:sup>
                              </m:sSup>
                            </m:e>
                          </m:nary>
                        </m:e>
                      </m:nary>
                    </m:oMath>
                  </m:oMathPara>
                </a14:m>
                <a:endParaRPr lang="es-ES_tradnl" dirty="0"/>
              </a:p>
            </p:txBody>
          </p:sp>
        </mc:Choice>
        <mc:Fallback xmlns="">
          <p:sp>
            <p:nvSpPr>
              <p:cNvPr id="5" name="TextBox 4">
                <a:extLst>
                  <a:ext uri="{FF2B5EF4-FFF2-40B4-BE49-F238E27FC236}">
                    <a16:creationId xmlns:a16="http://schemas.microsoft.com/office/drawing/2014/main" id="{2DA2F77E-8A01-788F-4AFD-1A6F99C4046A}"/>
                  </a:ext>
                </a:extLst>
              </p:cNvPr>
              <p:cNvSpPr txBox="1">
                <a:spLocks noRot="1" noChangeAspect="1" noMove="1" noResize="1" noEditPoints="1" noAdjustHandles="1" noChangeArrowheads="1" noChangeShapeType="1" noTextEdit="1"/>
              </p:cNvSpPr>
              <p:nvPr/>
            </p:nvSpPr>
            <p:spPr>
              <a:xfrm>
                <a:off x="8097542" y="3449817"/>
                <a:ext cx="7051127" cy="1815305"/>
              </a:xfrm>
              <a:prstGeom prst="rect">
                <a:avLst/>
              </a:prstGeom>
              <a:blipFill>
                <a:blip r:embed="rId3"/>
                <a:stretch>
                  <a:fillRect l="-3237" t="-140278" b="-188194"/>
                </a:stretch>
              </a:blipFill>
              <a:ln w="12700" cap="flat">
                <a:noFill/>
                <a:miter lim="400000"/>
              </a:ln>
              <a:effectLst/>
            </p:spPr>
            <p:txBody>
              <a:bodyPr/>
              <a:lstStyle/>
              <a:p>
                <a:r>
                  <a:rPr lang="es-ES_tradnl">
                    <a:noFill/>
                  </a:rPr>
                  <a:t> </a:t>
                </a:r>
              </a:p>
            </p:txBody>
          </p:sp>
        </mc:Fallback>
      </mc:AlternateContent>
      <p:sp>
        <p:nvSpPr>
          <p:cNvPr id="4" name="Footer Placeholder 4">
            <a:extLst>
              <a:ext uri="{FF2B5EF4-FFF2-40B4-BE49-F238E27FC236}">
                <a16:creationId xmlns:a16="http://schemas.microsoft.com/office/drawing/2014/main" id="{F5626059-C754-D99A-4155-296B912B7B4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Arboles de Regresión"/>
          <p:cNvSpPr txBox="1">
            <a:spLocks noGrp="1"/>
          </p:cNvSpPr>
          <p:nvPr>
            <p:ph type="title"/>
          </p:nvPr>
        </p:nvSpPr>
        <p:spPr>
          <a:xfrm>
            <a:off x="1295400" y="1622629"/>
            <a:ext cx="21869400" cy="1778386"/>
          </a:xfrm>
          <a:prstGeom prst="rect">
            <a:avLst/>
          </a:prstGeom>
        </p:spPr>
        <p:txBody>
          <a:bodyPr/>
          <a:lstStyle/>
          <a:p>
            <a:r>
              <a:rPr lang="es-ES_tradnl"/>
              <a:t>Arboles de Regresión</a:t>
            </a:r>
          </a:p>
        </p:txBody>
      </p:sp>
      <mc:AlternateContent xmlns:mc="http://schemas.openxmlformats.org/markup-compatibility/2006">
        <mc:Choice xmlns:a14="http://schemas.microsoft.com/office/drawing/2010/main" Requires="a14">
          <p:sp>
            <p:nvSpPr>
              <p:cNvPr id="413" name="Podando los arboles…"/>
              <p:cNvSpPr txBox="1">
                <a:spLocks noGrp="1"/>
              </p:cNvSpPr>
              <p:nvPr>
                <p:ph type="body" idx="1"/>
              </p:nvPr>
            </p:nvSpPr>
            <p:spPr>
              <a:xfrm>
                <a:off x="1295400" y="3710394"/>
                <a:ext cx="21869400" cy="9532780"/>
              </a:xfrm>
              <a:prstGeom prst="rect">
                <a:avLst/>
              </a:prstGeom>
            </p:spPr>
            <p:txBody>
              <a:bodyPr>
                <a:normAutofit/>
              </a:bodyPr>
              <a:lstStyle/>
              <a:p>
                <a:pPr defTabSz="531622">
                  <a:spcBef>
                    <a:spcPts val="3000"/>
                  </a:spcBef>
                  <a:defRPr sz="4186">
                    <a:latin typeface="Graphik Compact Regular"/>
                    <a:ea typeface="Graphik Compact Regular"/>
                    <a:cs typeface="Graphik Compact Regular"/>
                    <a:sym typeface="Graphik Compact Regular"/>
                  </a:defRPr>
                </a:pPr>
                <a:r>
                  <a:rPr lang="en-US" sz="4186" b="1" dirty="0">
                    <a:sym typeface="Graphik Compact Regular"/>
                  </a:rPr>
                  <a:t>Poda de </a:t>
                </a:r>
                <a:r>
                  <a:rPr lang="en-US" sz="4186" b="1" dirty="0" err="1">
                    <a:sym typeface="Graphik Compact Regular"/>
                  </a:rPr>
                  <a:t>árboles</a:t>
                </a:r>
                <a:endParaRPr lang="en-US" sz="4186" b="1" dirty="0">
                  <a:sym typeface="Graphik Compact Regular"/>
                </a:endParaRPr>
              </a:p>
              <a:p>
                <a:pPr defTabSz="531622">
                  <a:spcBef>
                    <a:spcPts val="3000"/>
                  </a:spcBef>
                  <a:defRPr sz="4186">
                    <a:latin typeface="Graphik Compact Regular"/>
                    <a:ea typeface="Graphik Compact Regular"/>
                    <a:cs typeface="Graphik Compact Regular"/>
                    <a:sym typeface="Graphik Compact Regular"/>
                  </a:defRPr>
                </a:pPr>
                <a:r>
                  <a:rPr lang="en-US" sz="4186" dirty="0" err="1">
                    <a:sym typeface="Graphik Compact Regular"/>
                  </a:rPr>
                  <a:t>Introducimos</a:t>
                </a:r>
                <a:r>
                  <a:rPr lang="en-US" sz="4186" dirty="0">
                    <a:sym typeface="Graphik Compact Regular"/>
                  </a:rPr>
                  <a:t> un valor de </a:t>
                </a:r>
                <a:r>
                  <a:rPr lang="en-US" sz="4186" dirty="0" err="1">
                    <a:sym typeface="Graphik Compact Regular"/>
                  </a:rPr>
                  <a:t>penalización</a:t>
                </a:r>
                <a:r>
                  <a:rPr lang="en-US" sz="4186" dirty="0">
                    <a:sym typeface="Graphik Compact Regular"/>
                  </a:rPr>
                  <a:t> </a:t>
                </a:r>
                <a:r>
                  <a:rPr lang="el-GR" sz="4186" dirty="0">
                    <a:sym typeface="Graphik Compact Regular"/>
                  </a:rPr>
                  <a:t>α </a:t>
                </a:r>
                <a:r>
                  <a:rPr lang="en-US" sz="4186" dirty="0">
                    <a:sym typeface="Graphik Compact Regular"/>
                  </a:rPr>
                  <a:t>a </a:t>
                </a:r>
                <a:r>
                  <a:rPr lang="en-US" sz="4186" dirty="0" err="1">
                    <a:sym typeface="Graphik Compact Regular"/>
                  </a:rPr>
                  <a:t>nuestra</a:t>
                </a:r>
                <a:r>
                  <a:rPr lang="en-US" sz="4186" dirty="0">
                    <a:sym typeface="Graphik Compact Regular"/>
                  </a:rPr>
                  <a:t> </a:t>
                </a:r>
                <a:r>
                  <a:rPr lang="en-US" sz="4186" dirty="0" err="1">
                    <a:sym typeface="Graphik Compact Regular"/>
                  </a:rPr>
                  <a:t>fórmula</a:t>
                </a:r>
                <a:r>
                  <a:rPr lang="en-US" sz="4186" dirty="0">
                    <a:sym typeface="Graphik Compact Regular"/>
                  </a:rPr>
                  <a:t> de RSS. Dado un valor de </a:t>
                </a:r>
                <a:r>
                  <a:rPr lang="el-GR" sz="4186" dirty="0">
                    <a:sym typeface="Graphik Compact Regular"/>
                  </a:rPr>
                  <a:t>α, </a:t>
                </a:r>
                <a:r>
                  <a:rPr lang="en-US" sz="4186" dirty="0" err="1">
                    <a:sym typeface="Graphik Compact Regular"/>
                  </a:rPr>
                  <a:t>existe</a:t>
                </a:r>
                <a:r>
                  <a:rPr lang="en-US" sz="4186" dirty="0">
                    <a:sym typeface="Graphik Compact Regular"/>
                  </a:rPr>
                  <a:t> un sub-árbol T⊂T</a:t>
                </a:r>
                <a:r>
                  <a:rPr lang="en-US" sz="4186" baseline="-25000" dirty="0">
                    <a:sym typeface="Graphik Compact Regular"/>
                  </a:rPr>
                  <a:t>0</a:t>
                </a:r>
                <a:r>
                  <a:rPr lang="en-US" sz="4186" dirty="0">
                    <a:sym typeface="Graphik Compact Regular"/>
                  </a:rPr>
                  <a:t>​ </a:t>
                </a:r>
                <a:r>
                  <a:rPr lang="en-US" sz="4186" dirty="0" err="1">
                    <a:sym typeface="Graphik Compact Regular"/>
                  </a:rPr>
                  <a:t>tal</a:t>
                </a:r>
                <a:r>
                  <a:rPr lang="en-US" sz="4186" dirty="0">
                    <a:sym typeface="Graphik Compact Regular"/>
                  </a:rPr>
                  <a:t> </a:t>
                </a:r>
                <a:r>
                  <a:rPr lang="en-US" sz="4186" dirty="0" err="1">
                    <a:sym typeface="Graphik Compact Regular"/>
                  </a:rPr>
                  <a:t>que</a:t>
                </a:r>
                <a:r>
                  <a:rPr lang="en-US" sz="4186" dirty="0">
                    <a:sym typeface="Graphik Compact Regular"/>
                  </a:rPr>
                  <a:t> la </a:t>
                </a:r>
                <a:r>
                  <a:rPr lang="en-US" sz="4186" dirty="0" err="1">
                    <a:sym typeface="Graphik Compact Regular"/>
                  </a:rPr>
                  <a:t>expresión</a:t>
                </a:r>
                <a:r>
                  <a:rPr lang="en-US" sz="4186" dirty="0">
                    <a:sym typeface="Graphik Compact Regular"/>
                  </a:rPr>
                  <a:t>:</a:t>
                </a:r>
              </a:p>
              <a:p>
                <a:pPr defTabSz="531622">
                  <a:spcBef>
                    <a:spcPts val="3000"/>
                  </a:spcBef>
                  <a:defRPr sz="4186">
                    <a:latin typeface="Graphik Compact Regular"/>
                    <a:ea typeface="Graphik Compact Regular"/>
                    <a:cs typeface="Graphik Compact Regular"/>
                    <a:sym typeface="Graphik Compact Regular"/>
                  </a:defRPr>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𝐿</m:t>
                          </m:r>
                        </m:sup>
                        <m:e>
                          <m:nary>
                            <m:naryPr>
                              <m:chr m:val="∑"/>
                              <m:supHide m:val="on"/>
                              <m:ctrlPr>
                                <a:rPr lang="en-US" i="1">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𝑗</m:t>
                                  </m:r>
                                </m:sub>
                              </m:sSub>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sub>
                                      </m:sSub>
                                    </m:e>
                                  </m:d>
                                </m:e>
                                <m:sup>
                                  <m:r>
                                    <a:rPr lang="en-US" b="0" i="1" smtClean="0">
                                      <a:latin typeface="Cambria Math" panose="02040503050406030204" pitchFamily="18" charset="0"/>
                                    </a:rPr>
                                    <m:t>2</m:t>
                                  </m:r>
                                </m:sup>
                              </m:sSup>
                            </m:e>
                          </m:nary>
                        </m:e>
                      </m:nary>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𝐿</m:t>
                      </m:r>
                    </m:oMath>
                  </m:oMathPara>
                </a14:m>
                <a:endParaRPr lang="es-ES_tradnl" dirty="0"/>
              </a:p>
              <a:p>
                <a:pPr defTabSz="531622">
                  <a:spcBef>
                    <a:spcPts val="3000"/>
                  </a:spcBef>
                  <a:defRPr sz="4186">
                    <a:latin typeface="Graphik Compact Regular"/>
                    <a:ea typeface="Graphik Compact Regular"/>
                    <a:cs typeface="Graphik Compact Regular"/>
                    <a:sym typeface="Graphik Compact Regular"/>
                  </a:defRPr>
                </a:pPr>
                <a:r>
                  <a:rPr lang="en-US" sz="4186" dirty="0">
                    <a:sym typeface="Graphik Compact Regular"/>
                  </a:rPr>
                  <a:t>...es </a:t>
                </a:r>
                <a:r>
                  <a:rPr lang="en-US" sz="4186" dirty="0" err="1">
                    <a:sym typeface="Graphik Compact Regular"/>
                  </a:rPr>
                  <a:t>mínima</a:t>
                </a:r>
                <a:r>
                  <a:rPr lang="en-US" sz="4186" dirty="0">
                    <a:sym typeface="Graphik Compact Regular"/>
                  </a:rPr>
                  <a:t>. </a:t>
                </a:r>
                <a:r>
                  <a:rPr lang="en-US" sz="4186" dirty="0" err="1">
                    <a:sym typeface="Graphik Compact Regular"/>
                  </a:rPr>
                  <a:t>Aquí</a:t>
                </a:r>
                <a:r>
                  <a:rPr lang="en-US" sz="4186" dirty="0">
                    <a:sym typeface="Graphik Compact Regular"/>
                  </a:rPr>
                  <a:t>, L indica </a:t>
                </a:r>
                <a:r>
                  <a:rPr lang="en-US" sz="4186" dirty="0" err="1">
                    <a:sym typeface="Graphik Compact Regular"/>
                  </a:rPr>
                  <a:t>el</a:t>
                </a:r>
                <a:r>
                  <a:rPr lang="en-US" sz="4186" dirty="0">
                    <a:sym typeface="Graphik Compact Regular"/>
                  </a:rPr>
                  <a:t> </a:t>
                </a:r>
                <a:r>
                  <a:rPr lang="en-US" sz="4186" dirty="0" err="1">
                    <a:sym typeface="Graphik Compact Regular"/>
                  </a:rPr>
                  <a:t>número</a:t>
                </a:r>
                <a:r>
                  <a:rPr lang="en-US" sz="4186" dirty="0">
                    <a:sym typeface="Graphik Compact Regular"/>
                  </a:rPr>
                  <a:t> de hojas del sub-árbol.</a:t>
                </a:r>
                <a:br>
                  <a:rPr lang="en-US" sz="4186" dirty="0">
                    <a:sym typeface="Graphik Compact Regular"/>
                  </a:rPr>
                </a:br>
                <a:endParaRPr lang="en-US" sz="4186" dirty="0">
                  <a:sym typeface="Graphik Compact Regular"/>
                </a:endParaRPr>
              </a:p>
              <a:p>
                <a:pPr defTabSz="531622">
                  <a:spcBef>
                    <a:spcPts val="3000"/>
                  </a:spcBef>
                  <a:defRPr sz="4186">
                    <a:latin typeface="Graphik Compact Regular"/>
                    <a:ea typeface="Graphik Compact Regular"/>
                    <a:cs typeface="Graphik Compact Regular"/>
                    <a:sym typeface="Graphik Compact Regular"/>
                  </a:defRPr>
                </a:pPr>
                <a:r>
                  <a:rPr lang="en-US" sz="4186" dirty="0">
                    <a:sym typeface="Graphik Compact Regular"/>
                  </a:rPr>
                  <a:t>El </a:t>
                </a:r>
                <a:r>
                  <a:rPr lang="en-US" sz="4186" dirty="0" err="1">
                    <a:sym typeface="Graphik Compact Regular"/>
                  </a:rPr>
                  <a:t>parámetro</a:t>
                </a:r>
                <a:r>
                  <a:rPr lang="en-US" sz="4186" dirty="0">
                    <a:sym typeface="Graphik Compact Regular"/>
                  </a:rPr>
                  <a:t> </a:t>
                </a:r>
                <a:r>
                  <a:rPr lang="el-GR" sz="4186" dirty="0">
                    <a:sym typeface="Graphik Compact Regular"/>
                  </a:rPr>
                  <a:t>α (α≥0) </a:t>
                </a:r>
                <a:r>
                  <a:rPr lang="en-US" sz="4186" dirty="0" err="1">
                    <a:sym typeface="Graphik Compact Regular"/>
                  </a:rPr>
                  <a:t>presenta</a:t>
                </a:r>
                <a:r>
                  <a:rPr lang="en-US" sz="4186" dirty="0">
                    <a:sym typeface="Graphik Compact Regular"/>
                  </a:rPr>
                  <a:t> un </a:t>
                </a:r>
                <a:r>
                  <a:rPr lang="en-US" sz="4186" i="1" dirty="0">
                    <a:sym typeface="Graphik Compact Regular"/>
                  </a:rPr>
                  <a:t>trade-off</a:t>
                </a:r>
                <a:r>
                  <a:rPr lang="en-US" sz="4186" dirty="0">
                    <a:sym typeface="Graphik Compact Regular"/>
                  </a:rPr>
                  <a:t> (</a:t>
                </a:r>
                <a:r>
                  <a:rPr lang="en-US" sz="4186" dirty="0" err="1">
                    <a:sym typeface="Graphik Compact Regular"/>
                  </a:rPr>
                  <a:t>compromiso</a:t>
                </a:r>
                <a:r>
                  <a:rPr lang="en-US" sz="4186" dirty="0">
                    <a:sym typeface="Graphik Compact Regular"/>
                  </a:rPr>
                  <a:t>) entre la </a:t>
                </a:r>
                <a:r>
                  <a:rPr lang="en-US" sz="4186" dirty="0" err="1">
                    <a:sym typeface="Graphik Compact Regular"/>
                  </a:rPr>
                  <a:t>complejidad</a:t>
                </a:r>
                <a:r>
                  <a:rPr lang="en-US" sz="4186" dirty="0">
                    <a:sym typeface="Graphik Compact Regular"/>
                  </a:rPr>
                  <a:t> del árbol y </a:t>
                </a:r>
                <a:r>
                  <a:rPr lang="en-US" sz="4186" dirty="0" err="1">
                    <a:sym typeface="Graphik Compact Regular"/>
                  </a:rPr>
                  <a:t>su</a:t>
                </a:r>
                <a:r>
                  <a:rPr lang="en-US" sz="4186" dirty="0">
                    <a:sym typeface="Graphik Compact Regular"/>
                  </a:rPr>
                  <a:t> </a:t>
                </a:r>
                <a:r>
                  <a:rPr lang="en-US" sz="4186" dirty="0" err="1">
                    <a:sym typeface="Graphik Compact Regular"/>
                  </a:rPr>
                  <a:t>capacidad</a:t>
                </a:r>
                <a:r>
                  <a:rPr lang="en-US" sz="4186" dirty="0">
                    <a:sym typeface="Graphik Compact Regular"/>
                  </a:rPr>
                  <a:t> de </a:t>
                </a:r>
                <a:r>
                  <a:rPr lang="en-US" sz="4186" dirty="0" err="1">
                    <a:sym typeface="Graphik Compact Regular"/>
                  </a:rPr>
                  <a:t>ajustarse</a:t>
                </a:r>
                <a:r>
                  <a:rPr lang="en-US" sz="4186" dirty="0">
                    <a:sym typeface="Graphik Compact Regular"/>
                  </a:rPr>
                  <a:t> a </a:t>
                </a:r>
                <a:r>
                  <a:rPr lang="en-US" sz="4186" dirty="0" err="1">
                    <a:sym typeface="Graphik Compact Regular"/>
                  </a:rPr>
                  <a:t>los</a:t>
                </a:r>
                <a:r>
                  <a:rPr lang="en-US" sz="4186" dirty="0">
                    <a:sym typeface="Graphik Compact Regular"/>
                  </a:rPr>
                  <a:t> </a:t>
                </a:r>
                <a:r>
                  <a:rPr lang="en-US" sz="4186" dirty="0" err="1">
                    <a:sym typeface="Graphik Compact Regular"/>
                  </a:rPr>
                  <a:t>datos</a:t>
                </a:r>
                <a:r>
                  <a:rPr lang="en-US" sz="4186" dirty="0">
                    <a:sym typeface="Graphik Compact Regular"/>
                  </a:rPr>
                  <a:t> (</a:t>
                </a:r>
                <a:r>
                  <a:rPr lang="en-US" sz="4186" dirty="0" err="1">
                    <a:sym typeface="Graphik Compact Regular"/>
                  </a:rPr>
                  <a:t>Regularización</a:t>
                </a:r>
                <a:r>
                  <a:rPr lang="en-US" sz="4186" dirty="0">
                    <a:sym typeface="Graphik Compact Regular"/>
                  </a:rPr>
                  <a:t>).</a:t>
                </a:r>
                <a:endParaRPr lang="es-ES_tradnl" dirty="0"/>
              </a:p>
            </p:txBody>
          </p:sp>
        </mc:Choice>
        <mc:Fallback>
          <p:sp>
            <p:nvSpPr>
              <p:cNvPr id="413" name="Podando los arboles…"/>
              <p:cNvSpPr txBox="1">
                <a:spLocks noGrp="1" noRot="1" noChangeAspect="1" noMove="1" noResize="1" noEditPoints="1" noAdjustHandles="1" noChangeArrowheads="1" noChangeShapeType="1" noTextEdit="1"/>
              </p:cNvSpPr>
              <p:nvPr>
                <p:ph type="body" idx="1"/>
              </p:nvPr>
            </p:nvSpPr>
            <p:spPr>
              <a:xfrm>
                <a:off x="1295400" y="3710394"/>
                <a:ext cx="21869400" cy="9532780"/>
              </a:xfrm>
              <a:prstGeom prst="rect">
                <a:avLst/>
              </a:prstGeom>
              <a:blipFill>
                <a:blip r:embed="rId3"/>
                <a:stretch>
                  <a:fillRect l="-1277" t="-1198"/>
                </a:stretch>
              </a:blipFill>
            </p:spPr>
            <p:txBody>
              <a:bodyPr/>
              <a:lstStyle/>
              <a:p>
                <a:r>
                  <a:rPr lang="es-ES_tradnl">
                    <a:noFill/>
                  </a:rPr>
                  <a:t> </a:t>
                </a:r>
              </a:p>
            </p:txBody>
          </p:sp>
        </mc:Fallback>
      </mc:AlternateContent>
      <p:sp>
        <p:nvSpPr>
          <p:cNvPr id="3" name="Slide Number Placeholder 5">
            <a:extLst>
              <a:ext uri="{FF2B5EF4-FFF2-40B4-BE49-F238E27FC236}">
                <a16:creationId xmlns:a16="http://schemas.microsoft.com/office/drawing/2014/main" id="{692CE9D4-7EE1-676C-5A70-CE7E292904D2}"/>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6</a:t>
            </a:fld>
            <a:endParaRPr lang="en-US" sz="2800" dirty="0"/>
          </a:p>
        </p:txBody>
      </p:sp>
      <p:sp>
        <p:nvSpPr>
          <p:cNvPr id="4" name="Footer Placeholder 4">
            <a:extLst>
              <a:ext uri="{FF2B5EF4-FFF2-40B4-BE49-F238E27FC236}">
                <a16:creationId xmlns:a16="http://schemas.microsoft.com/office/drawing/2014/main" id="{C18358FF-FC31-4FE8-FD21-7BA068E74828}"/>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extLst>
      <p:ext uri="{BB962C8B-B14F-4D97-AF65-F5344CB8AC3E}">
        <p14:creationId xmlns:p14="http://schemas.microsoft.com/office/powerpoint/2010/main" val="387071740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rbol de clasificación"/>
          <p:cNvSpPr txBox="1">
            <a:spLocks noGrp="1"/>
          </p:cNvSpPr>
          <p:nvPr>
            <p:ph type="title"/>
          </p:nvPr>
        </p:nvSpPr>
        <p:spPr>
          <a:xfrm>
            <a:off x="1295400" y="1622629"/>
            <a:ext cx="21869400" cy="1778386"/>
          </a:xfrm>
          <a:prstGeom prst="rect">
            <a:avLst/>
          </a:prstGeom>
        </p:spPr>
        <p:txBody>
          <a:bodyPr/>
          <a:lstStyle/>
          <a:p>
            <a:r>
              <a:rPr lang="es-ES_tradnl"/>
              <a:t>Arbol de clasificación</a:t>
            </a:r>
          </a:p>
        </p:txBody>
      </p:sp>
      <p:sp>
        <p:nvSpPr>
          <p:cNvPr id="233" name="Un árbol de clasificación es muy similar a uno de regresión, pero ahora se usa para predecir una variable cualitativa.…"/>
          <p:cNvSpPr txBox="1">
            <a:spLocks noGrp="1"/>
          </p:cNvSpPr>
          <p:nvPr>
            <p:ph type="body" idx="1"/>
          </p:nvPr>
        </p:nvSpPr>
        <p:spPr>
          <a:xfrm>
            <a:off x="1295400" y="3710394"/>
            <a:ext cx="21869400" cy="9532780"/>
          </a:xfrm>
          <a:prstGeom prst="rect">
            <a:avLst/>
          </a:prstGeom>
        </p:spPr>
        <p:txBody>
          <a:bodyPr/>
          <a:lstStyle/>
          <a:p>
            <a:pPr algn="just">
              <a:defRPr sz="4600">
                <a:latin typeface="Graphik Compact Regular"/>
                <a:ea typeface="Graphik Compact Regular"/>
                <a:cs typeface="Graphik Compact Regular"/>
                <a:sym typeface="Graphik Compact Regular"/>
              </a:defRPr>
            </a:pPr>
            <a:r>
              <a:rPr lang="es-ES_tradnl" dirty="0"/>
              <a:t>Un árbol de clasificación es muy similar a uno de regresión, con la diferencia de que se utiliza para predecir una variable cualitativa.</a:t>
            </a:r>
          </a:p>
          <a:p>
            <a:pPr algn="just">
              <a:defRPr sz="4600">
                <a:latin typeface="Graphik Compact Regular"/>
                <a:ea typeface="Graphik Compact Regular"/>
                <a:cs typeface="Graphik Compact Regular"/>
                <a:sym typeface="Graphik Compact Regular"/>
              </a:defRPr>
            </a:pPr>
            <a:r>
              <a:rPr lang="es-ES_tradnl" dirty="0"/>
              <a:t>La clase predicha se determina según la clase más frecuente (moda) entre las muestras que se encuentran en la hoja.</a:t>
            </a:r>
          </a:p>
          <a:p>
            <a:pPr algn="just">
              <a:defRPr sz="4600">
                <a:latin typeface="Graphik Compact Regular"/>
                <a:ea typeface="Graphik Compact Regular"/>
                <a:cs typeface="Graphik Compact Regular"/>
                <a:sym typeface="Graphik Compact Regular"/>
              </a:defRPr>
            </a:pPr>
            <a:r>
              <a:rPr lang="es-ES_tradnl" dirty="0"/>
              <a:t>Al interpretar los resultados, a menudo no solo nos interesa la predicción de clase para un nodo terminal específico, sino también las proporciones de cada clase entre las observaciones de entrenamiento que caen en esa región.</a:t>
            </a:r>
          </a:p>
        </p:txBody>
      </p:sp>
      <p:sp>
        <p:nvSpPr>
          <p:cNvPr id="5" name="Slide Number Placeholder 5">
            <a:extLst>
              <a:ext uri="{FF2B5EF4-FFF2-40B4-BE49-F238E27FC236}">
                <a16:creationId xmlns:a16="http://schemas.microsoft.com/office/drawing/2014/main" id="{845C7A33-61E4-7F60-39D0-51A1E97AB1E5}"/>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7</a:t>
            </a:fld>
            <a:endParaRPr lang="en-US" sz="2800" dirty="0"/>
          </a:p>
        </p:txBody>
      </p:sp>
      <p:sp>
        <p:nvSpPr>
          <p:cNvPr id="2" name="Footer Placeholder 4">
            <a:extLst>
              <a:ext uri="{FF2B5EF4-FFF2-40B4-BE49-F238E27FC236}">
                <a16:creationId xmlns:a16="http://schemas.microsoft.com/office/drawing/2014/main" id="{8D3DA79D-0A1B-77A9-A4B6-FA2B4192FF36}"/>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Arbol de clasificación"/>
          <p:cNvSpPr txBox="1">
            <a:spLocks noGrp="1"/>
          </p:cNvSpPr>
          <p:nvPr>
            <p:ph type="title"/>
          </p:nvPr>
        </p:nvSpPr>
        <p:spPr>
          <a:xfrm>
            <a:off x="1295400" y="1622629"/>
            <a:ext cx="21869400" cy="1778386"/>
          </a:xfrm>
          <a:prstGeom prst="rect">
            <a:avLst/>
          </a:prstGeom>
        </p:spPr>
        <p:txBody>
          <a:bodyPr/>
          <a:lstStyle/>
          <a:p>
            <a:r>
              <a:rPr lang="es-ES_tradnl"/>
              <a:t>Arbol de clasificación</a:t>
            </a:r>
          </a:p>
        </p:txBody>
      </p:sp>
      <p:pic>
        <p:nvPicPr>
          <p:cNvPr id="236" name="lagrida_latex_editor32.png" descr="lagrida_latex_editor32.png"/>
          <p:cNvPicPr>
            <a:picLocks noChangeAspect="1"/>
          </p:cNvPicPr>
          <p:nvPr/>
        </p:nvPicPr>
        <p:blipFill>
          <a:blip r:embed="rId2"/>
          <a:stretch>
            <a:fillRect/>
          </a:stretch>
        </p:blipFill>
        <p:spPr>
          <a:xfrm>
            <a:off x="13519387" y="13782806"/>
            <a:ext cx="4364092" cy="1396800"/>
          </a:xfrm>
          <a:prstGeom prst="rect">
            <a:avLst/>
          </a:prstGeom>
          <a:ln w="12700">
            <a:miter lim="400000"/>
          </a:ln>
        </p:spPr>
      </p:pic>
      <p:pic>
        <p:nvPicPr>
          <p:cNvPr id="237" name="oukkktput.png" descr="oukkktput.png"/>
          <p:cNvPicPr>
            <a:picLocks noChangeAspect="1"/>
          </p:cNvPicPr>
          <p:nvPr/>
        </p:nvPicPr>
        <p:blipFill>
          <a:blip r:embed="rId3"/>
          <a:stretch>
            <a:fillRect/>
          </a:stretch>
        </p:blipFill>
        <p:spPr>
          <a:xfrm>
            <a:off x="7068583" y="4125780"/>
            <a:ext cx="10246833" cy="8514187"/>
          </a:xfrm>
          <a:prstGeom prst="rect">
            <a:avLst/>
          </a:prstGeom>
          <a:ln w="12700">
            <a:miter lim="400000"/>
          </a:ln>
        </p:spPr>
      </p:pic>
      <p:sp>
        <p:nvSpPr>
          <p:cNvPr id="3" name="Slide Number Placeholder 5">
            <a:extLst>
              <a:ext uri="{FF2B5EF4-FFF2-40B4-BE49-F238E27FC236}">
                <a16:creationId xmlns:a16="http://schemas.microsoft.com/office/drawing/2014/main" id="{740F5204-BFC2-77F3-1FA2-11A7BE09B421}"/>
              </a:ext>
            </a:extLst>
          </p:cNvPr>
          <p:cNvSpPr txBox="1">
            <a:spLocks/>
          </p:cNvSpPr>
          <p:nvPr/>
        </p:nvSpPr>
        <p:spPr>
          <a:xfrm>
            <a:off x="23088600" y="13053322"/>
            <a:ext cx="1130945" cy="501163"/>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fld id="{87E7843D-FF13-4365-9478-9625B70A2705}" type="slidenum">
              <a:rPr lang="en-US" sz="2800" smtClean="0"/>
              <a:pPr/>
              <a:t>8</a:t>
            </a:fld>
            <a:endParaRPr lang="en-US" sz="2800" dirty="0"/>
          </a:p>
        </p:txBody>
      </p:sp>
      <p:sp>
        <p:nvSpPr>
          <p:cNvPr id="4" name="Footer Placeholder 4">
            <a:extLst>
              <a:ext uri="{FF2B5EF4-FFF2-40B4-BE49-F238E27FC236}">
                <a16:creationId xmlns:a16="http://schemas.microsoft.com/office/drawing/2014/main" id="{6C12DAF1-860D-34E7-6ED0-2BC92C489E35}"/>
              </a:ext>
            </a:extLst>
          </p:cNvPr>
          <p:cNvSpPr txBox="1">
            <a:spLocks/>
          </p:cNvSpPr>
          <p:nvPr/>
        </p:nvSpPr>
        <p:spPr>
          <a:xfrm>
            <a:off x="488731" y="12935638"/>
            <a:ext cx="7608811" cy="46319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1pPr>
            <a:lvl2pPr marL="0" marR="0" indent="457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2pPr>
            <a:lvl3pPr marL="0" marR="0" indent="914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3pPr>
            <a:lvl4pPr marL="0" marR="0" indent="1371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4pPr>
            <a:lvl5pPr marL="0" marR="0" indent="18288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5pPr>
            <a:lvl6pPr marL="0" marR="0" indent="22860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6pPr>
            <a:lvl7pPr marL="0" marR="0" indent="27432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7pPr>
            <a:lvl8pPr marL="0" marR="0" indent="32004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8pPr>
            <a:lvl9pPr marL="0" marR="0" indent="365760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lvl9pPr>
          </a:lstStyle>
          <a:p>
            <a:pPr algn="l">
              <a:spcAft>
                <a:spcPts val="600"/>
              </a:spcAft>
            </a:pPr>
            <a:r>
              <a:rPr lang="es-ES_tradnl" sz="2800" dirty="0"/>
              <a:t>Aprendizaje de Máquina – CEIA – FIUBA</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des Neuronales"/>
          <p:cNvSpPr txBox="1">
            <a:spLocks noGrp="1"/>
          </p:cNvSpPr>
          <p:nvPr>
            <p:ph type="body" sz="half" idx="1"/>
          </p:nvPr>
        </p:nvSpPr>
        <p:spPr>
          <a:xfrm>
            <a:off x="1439912" y="4328870"/>
            <a:ext cx="21504176" cy="5497468"/>
          </a:xfrm>
          <a:prstGeom prst="rect">
            <a:avLst/>
          </a:prstGeom>
        </p:spPr>
        <p:txBody>
          <a:bodyPr/>
          <a:lstStyle>
            <a:lvl1pPr>
              <a:defRPr>
                <a:solidFill>
                  <a:srgbClr val="FFFFFF"/>
                </a:solidFill>
              </a:defRPr>
            </a:lvl1pPr>
          </a:lstStyle>
          <a:p>
            <a:r>
              <a:rPr lang="es-ES_tradnl" dirty="0">
                <a:solidFill>
                  <a:schemeClr val="tx1"/>
                </a:solidFill>
              </a:rPr>
              <a:t>Métodos de ensamble</a:t>
            </a:r>
          </a:p>
        </p:txBody>
      </p:sp>
    </p:spTree>
    <p:extLst>
      <p:ext uri="{BB962C8B-B14F-4D97-AF65-F5344CB8AC3E}">
        <p14:creationId xmlns:p14="http://schemas.microsoft.com/office/powerpoint/2010/main" val="2521422213"/>
      </p:ext>
    </p:extLst>
  </p:cSld>
  <p:clrMapOvr>
    <a:masterClrMapping/>
  </p:clrMapOvr>
  <p:transition spd="med"/>
</p:sld>
</file>

<file path=ppt/theme/theme1.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4_DynamicRainbow">
  <a:themeElements>
    <a:clrScheme name="34_DynamicRainbow">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34_DynamicRainbow">
      <a:majorFont>
        <a:latin typeface="Graphik"/>
        <a:ea typeface="Graphik"/>
        <a:cs typeface="Graphik"/>
      </a:majorFont>
      <a:minorFont>
        <a:latin typeface="Graphik"/>
        <a:ea typeface="Graphik"/>
        <a:cs typeface="Graphik"/>
      </a:minorFont>
    </a:fontScheme>
    <a:fmtScheme name="34_DynamicRainb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SemiboldItalic"/>
            <a:ea typeface="Graphik-SemiboldItalic"/>
            <a:cs typeface="Graphik-SemiboldItalic"/>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80000"/>
          </a:lnSpc>
          <a:spcBef>
            <a:spcPts val="400"/>
          </a:spcBef>
          <a:spcAft>
            <a:spcPts val="0"/>
          </a:spcAft>
          <a:buClrTx/>
          <a:buSzTx/>
          <a:buFontTx/>
          <a:buNone/>
          <a:tabLst>
            <a:tab pos="812800" algn="l"/>
          </a:tabLst>
          <a:defRPr kumimoji="0" sz="2600" b="0" i="0" u="none" strike="noStrike" cap="none" spc="-26" normalizeH="0" baseline="0">
            <a:ln>
              <a:noFill/>
            </a:ln>
            <a:solidFill>
              <a:srgbClr val="000000"/>
            </a:solidFill>
            <a:effectLst/>
            <a:uFillTx/>
            <a:latin typeface="Graphik Compact Regular"/>
            <a:ea typeface="Graphik Compact Regular"/>
            <a:cs typeface="Graphik Compact Regular"/>
            <a:sym typeface="Graphik Compac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7023</TotalTime>
  <Words>3202</Words>
  <Application>Microsoft Macintosh PowerPoint</Application>
  <PresentationFormat>Custom</PresentationFormat>
  <Paragraphs>349</Paragraphs>
  <Slides>43</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Cambria Math</vt:lpstr>
      <vt:lpstr>Graphik</vt:lpstr>
      <vt:lpstr>Graphik Compact</vt:lpstr>
      <vt:lpstr>Graphik Compact Bold</vt:lpstr>
      <vt:lpstr>Graphik Compact Regular</vt:lpstr>
      <vt:lpstr>Graphik-Medium</vt:lpstr>
      <vt:lpstr>Graphik-SemiboldItalic</vt:lpstr>
      <vt:lpstr>Helvetica Neue</vt:lpstr>
      <vt:lpstr>34_DynamicRainbow</vt:lpstr>
      <vt:lpstr>Métodos de ensamble</vt:lpstr>
      <vt:lpstr>Repaso clase anterior</vt:lpstr>
      <vt:lpstr>Arboles de decisión</vt:lpstr>
      <vt:lpstr>Arboles de Regresión</vt:lpstr>
      <vt:lpstr>Arboles de Regresión</vt:lpstr>
      <vt:lpstr>Arboles de Regresión</vt:lpstr>
      <vt:lpstr>Arbol de clasificación</vt:lpstr>
      <vt:lpstr>Arbol de clasificación</vt:lpstr>
      <vt:lpstr>PowerPoint Presentation</vt:lpstr>
      <vt:lpstr>Métodos de ensamble</vt:lpstr>
      <vt:lpstr>Métodos de ensamble</vt:lpstr>
      <vt:lpstr>PowerPoint Presentation</vt:lpstr>
      <vt:lpstr>Modelos que Votan</vt:lpstr>
      <vt:lpstr>Modelos que Votan</vt:lpstr>
      <vt:lpstr>Modelos que Votan</vt:lpstr>
      <vt:lpstr>Modelos que Votan</vt:lpstr>
      <vt:lpstr>Modelos que Votan</vt:lpstr>
      <vt:lpstr>Modelos que Votan</vt:lpstr>
      <vt:lpstr>Modelos que Votan</vt:lpstr>
      <vt:lpstr>Modelos que Votan</vt:lpstr>
      <vt:lpstr>PowerPoint Presentation</vt:lpstr>
      <vt:lpstr>PowerPoint Presentation</vt:lpstr>
      <vt:lpstr>Bagging</vt:lpstr>
      <vt:lpstr>Bagging</vt:lpstr>
      <vt:lpstr>Bagging</vt:lpstr>
      <vt:lpstr>Bagging</vt:lpstr>
      <vt:lpstr>Bagging</vt:lpstr>
      <vt:lpstr>PowerPoint Presentation</vt:lpstr>
      <vt:lpstr>Bosques aleatorios</vt:lpstr>
      <vt:lpstr>Bosques aleatorios</vt:lpstr>
      <vt:lpstr>Bosques aleatorios</vt:lpstr>
      <vt:lpstr>Bosques aleatorios</vt:lpstr>
      <vt:lpstr>PowerPoint Presentation</vt:lpstr>
      <vt:lpstr>Boosting</vt:lpstr>
      <vt:lpstr>Boosting</vt:lpstr>
      <vt:lpstr>Boosting</vt:lpstr>
      <vt:lpstr>Boosting</vt:lpstr>
      <vt:lpstr>Boosting Vs. Bagging</vt:lpstr>
      <vt:lpstr>PowerPoint Presentation</vt:lpstr>
      <vt:lpstr>XGBoost</vt:lpstr>
      <vt:lpstr>XGBoost</vt:lpstr>
      <vt:lpstr>XGBoost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Redes Neuronales</dc:title>
  <cp:lastModifiedBy>Facundo Adrián Lucianna</cp:lastModifiedBy>
  <cp:revision>135</cp:revision>
  <dcterms:modified xsi:type="dcterms:W3CDTF">2025-11-19T21:30:37Z</dcterms:modified>
</cp:coreProperties>
</file>